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#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24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#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24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#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24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#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24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#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24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000241" y="10222075"/>
            <a:ext cx="658495" cy="1390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#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24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1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11.xml"/><Relationship Id="rId3" Type="http://schemas.openxmlformats.org/officeDocument/2006/relationships/slide" Target="slide1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3.xml"/><Relationship Id="rId3" Type="http://schemas.openxmlformats.org/officeDocument/2006/relationships/image" Target="../media/image3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5.xml"/><Relationship Id="rId3" Type="http://schemas.openxmlformats.org/officeDocument/2006/relationships/image" Target="../media/image4.jpg"/><Relationship Id="rId4" Type="http://schemas.openxmlformats.org/officeDocument/2006/relationships/image" Target="../media/image5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7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g"/><Relationship Id="rId3" Type="http://schemas.openxmlformats.org/officeDocument/2006/relationships/slide" Target="slide9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6726" y="1020962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2B2B2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56726" y="1048400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6726" y="1016388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30">
                <a:moveTo>
                  <a:pt x="0" y="36585"/>
                </a:moveTo>
                <a:lnTo>
                  <a:pt x="0" y="0"/>
                </a:lnTo>
                <a:lnTo>
                  <a:pt x="9141" y="0"/>
                </a:lnTo>
                <a:lnTo>
                  <a:pt x="9141" y="27438"/>
                </a:lnTo>
                <a:lnTo>
                  <a:pt x="0" y="36585"/>
                </a:lnTo>
                <a:close/>
              </a:path>
            </a:pathLst>
          </a:custGeom>
          <a:solidFill>
            <a:srgbClr val="2B2B2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6723" y="1016389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30">
                <a:moveTo>
                  <a:pt x="0" y="0"/>
                </a:moveTo>
                <a:lnTo>
                  <a:pt x="0" y="36585"/>
                </a:lnTo>
                <a:lnTo>
                  <a:pt x="9141" y="27438"/>
                </a:lnTo>
                <a:lnTo>
                  <a:pt x="9141" y="0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093187" y="1025535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40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093183" y="1025535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40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44498" y="1697653"/>
            <a:ext cx="6664325" cy="6845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-635">
              <a:lnSpc>
                <a:spcPct val="99300"/>
              </a:lnSpc>
              <a:spcBef>
                <a:spcPts val="100"/>
              </a:spcBef>
            </a:pPr>
            <a:r>
              <a:rPr dirty="0" sz="1450" spc="-10">
                <a:latin typeface="Times New Roman"/>
                <a:cs typeface="Times New Roman"/>
              </a:rPr>
              <a:t>After you have compiled the application, run the program by choosing the menu command  Run, Run File. The output displayed by the </a:t>
            </a:r>
            <a:r>
              <a:rPr dirty="0" sz="1450" spc="-15">
                <a:latin typeface="Courier New"/>
                <a:cs typeface="Courier New"/>
              </a:rPr>
              <a:t>MarsApplication </a:t>
            </a:r>
            <a:r>
              <a:rPr dirty="0" sz="1450" spc="-10">
                <a:latin typeface="Times New Roman"/>
                <a:cs typeface="Times New Roman"/>
              </a:rPr>
              <a:t>class appears in an  Output pane in NetBeans, as shown in </a:t>
            </a:r>
            <a:r>
              <a:rPr dirty="0" u="sng" sz="1450" spc="-1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Figure</a:t>
            </a:r>
            <a:r>
              <a:rPr dirty="0" u="sng" sz="1450" spc="3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u="sng" sz="1450" spc="-1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1.1</a:t>
            </a:r>
            <a:r>
              <a:rPr dirty="0" sz="1450" spc="-10">
                <a:latin typeface="Times New Roman"/>
                <a:cs typeface="Times New Roman"/>
              </a:rPr>
              <a:t>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535849" y="2469489"/>
            <a:ext cx="4497438" cy="37774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777137" y="7262141"/>
            <a:ext cx="91411" cy="91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77137" y="8249935"/>
            <a:ext cx="91411" cy="91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77137" y="8798714"/>
            <a:ext cx="91411" cy="91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77137" y="9557859"/>
            <a:ext cx="91411" cy="91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444498" y="6206766"/>
            <a:ext cx="6635115" cy="3949700"/>
          </a:xfrm>
          <a:prstGeom prst="rect">
            <a:avLst/>
          </a:prstGeom>
        </p:spPr>
        <p:txBody>
          <a:bodyPr wrap="square" lIns="0" tIns="111760" rIns="0" bIns="0" rtlCol="0" vert="horz">
            <a:spAutoFit/>
          </a:bodyPr>
          <a:lstStyle/>
          <a:p>
            <a:pPr marL="1118870">
              <a:lnSpc>
                <a:spcPct val="100000"/>
              </a:lnSpc>
              <a:spcBef>
                <a:spcPts val="880"/>
              </a:spcBef>
            </a:pPr>
            <a:r>
              <a:rPr dirty="0" sz="1450" spc="-15" b="1">
                <a:solidFill>
                  <a:srgbClr val="666666"/>
                </a:solidFill>
                <a:latin typeface="Times New Roman"/>
                <a:cs typeface="Times New Roman"/>
              </a:rPr>
              <a:t>FIGURE </a:t>
            </a:r>
            <a:r>
              <a:rPr dirty="0" sz="1450" spc="-5" b="1">
                <a:solidFill>
                  <a:srgbClr val="666666"/>
                </a:solidFill>
                <a:latin typeface="Times New Roman"/>
                <a:cs typeface="Times New Roman"/>
              </a:rPr>
              <a:t>1.1 </a:t>
            </a:r>
            <a:r>
              <a:rPr dirty="0" sz="1450" spc="-10">
                <a:latin typeface="Times New Roman"/>
                <a:cs typeface="Times New Roman"/>
              </a:rPr>
              <a:t>The output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5">
                <a:latin typeface="Courier New"/>
                <a:cs typeface="Courier New"/>
              </a:rPr>
              <a:t>MarsApplication</a:t>
            </a:r>
            <a:r>
              <a:rPr dirty="0" sz="1450" spc="-48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class.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50" spc="-10">
                <a:latin typeface="Times New Roman"/>
                <a:cs typeface="Times New Roman"/>
              </a:rPr>
              <a:t>Using </a:t>
            </a:r>
            <a:r>
              <a:rPr dirty="0" u="sng" sz="1450" spc="-1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</a:rPr>
              <a:t>Listing </a:t>
            </a:r>
            <a:r>
              <a:rPr dirty="0" u="sng" sz="1450" spc="-5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</a:rPr>
              <a:t>1.2</a:t>
            </a:r>
            <a:r>
              <a:rPr dirty="0" sz="1450" spc="-5">
                <a:solidFill>
                  <a:srgbClr val="0000ED"/>
                </a:solidFill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guide, you can see the following things taking place in the</a:t>
            </a:r>
            <a:r>
              <a:rPr dirty="0" sz="1450" spc="175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main()</a:t>
            </a:r>
            <a:endParaRPr sz="14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z="1450" spc="-10">
                <a:latin typeface="Times New Roman"/>
                <a:cs typeface="Times New Roman"/>
              </a:rPr>
              <a:t>class method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this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application:</a:t>
            </a:r>
            <a:endParaRPr sz="1450">
              <a:latin typeface="Times New Roman"/>
              <a:cs typeface="Times New Roman"/>
            </a:endParaRPr>
          </a:p>
          <a:p>
            <a:pPr marL="441959" marR="273050" indent="27305">
              <a:lnSpc>
                <a:spcPct val="103499"/>
              </a:lnSpc>
              <a:spcBef>
                <a:spcPts val="580"/>
              </a:spcBef>
            </a:pPr>
            <a:r>
              <a:rPr dirty="0" sz="1450" spc="-10" b="1">
                <a:latin typeface="Times New Roman"/>
                <a:cs typeface="Times New Roman"/>
              </a:rPr>
              <a:t>Line</a:t>
            </a:r>
            <a:r>
              <a:rPr dirty="0" sz="1450" b="1">
                <a:latin typeface="Times New Roman"/>
                <a:cs typeface="Times New Roman"/>
              </a:rPr>
              <a:t> </a:t>
            </a:r>
            <a:r>
              <a:rPr dirty="0" sz="1450" spc="-10" b="1">
                <a:latin typeface="Times New Roman"/>
                <a:cs typeface="Times New Roman"/>
              </a:rPr>
              <a:t>2</a:t>
            </a:r>
            <a:r>
              <a:rPr dirty="0" sz="1450" spc="-10">
                <a:latin typeface="Times New Roman"/>
                <a:cs typeface="Times New Roman"/>
              </a:rPr>
              <a:t>—The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main()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method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created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and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named.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All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main()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methods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take  this format, as you’ll see </a:t>
            </a:r>
            <a:r>
              <a:rPr dirty="0" sz="1450" spc="-5">
                <a:latin typeface="Times New Roman"/>
                <a:cs typeface="Times New Roman"/>
              </a:rPr>
              <a:t>later. ” </a:t>
            </a:r>
            <a:r>
              <a:rPr dirty="0" sz="1450" spc="-10">
                <a:latin typeface="Times New Roman"/>
                <a:cs typeface="Times New Roman"/>
              </a:rPr>
              <a:t>For</a:t>
            </a:r>
            <a:r>
              <a:rPr dirty="0" sz="1450" spc="-85">
                <a:latin typeface="Times New Roman"/>
                <a:cs typeface="Times New Roman"/>
              </a:rPr>
              <a:t> </a:t>
            </a:r>
            <a:r>
              <a:rPr dirty="0" sz="1450" spc="-30">
                <a:latin typeface="Times New Roman"/>
                <a:cs typeface="Times New Roman"/>
              </a:rPr>
              <a:t>now,</a:t>
            </a:r>
            <a:endParaRPr sz="1450">
              <a:latin typeface="Times New Roman"/>
              <a:cs typeface="Times New Roman"/>
            </a:endParaRPr>
          </a:p>
          <a:p>
            <a:pPr marL="441959">
              <a:lnSpc>
                <a:spcPts val="1655"/>
              </a:lnSpc>
            </a:pPr>
            <a:r>
              <a:rPr dirty="0" sz="1450" spc="-10">
                <a:latin typeface="Times New Roman"/>
                <a:cs typeface="Times New Roman"/>
              </a:rPr>
              <a:t>the most important thing to note is the </a:t>
            </a:r>
            <a:r>
              <a:rPr dirty="0" sz="1450" spc="-15">
                <a:latin typeface="Courier New"/>
                <a:cs typeface="Courier New"/>
              </a:rPr>
              <a:t>static</a:t>
            </a:r>
            <a:r>
              <a:rPr dirty="0" sz="1450" spc="-37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keyword, which indicates that the</a:t>
            </a:r>
            <a:endParaRPr sz="1450">
              <a:latin typeface="Times New Roman"/>
              <a:cs typeface="Times New Roman"/>
            </a:endParaRPr>
          </a:p>
          <a:p>
            <a:pPr marL="441959">
              <a:lnSpc>
                <a:spcPct val="100000"/>
              </a:lnSpc>
              <a:spcBef>
                <a:spcPts val="60"/>
              </a:spcBef>
            </a:pPr>
            <a:r>
              <a:rPr dirty="0" sz="1450" spc="-10">
                <a:latin typeface="Times New Roman"/>
                <a:cs typeface="Times New Roman"/>
              </a:rPr>
              <a:t>method is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class method shared by all </a:t>
            </a:r>
            <a:r>
              <a:rPr dirty="0" sz="1450" spc="-15">
                <a:latin typeface="Courier New"/>
                <a:cs typeface="Courier New"/>
              </a:rPr>
              <a:t>MarsRobot</a:t>
            </a:r>
            <a:r>
              <a:rPr dirty="0" sz="1450" spc="-47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objects.</a:t>
            </a:r>
            <a:endParaRPr sz="1450">
              <a:latin typeface="Times New Roman"/>
              <a:cs typeface="Times New Roman"/>
            </a:endParaRPr>
          </a:p>
          <a:p>
            <a:pPr marL="441959" marR="257175" indent="27305">
              <a:lnSpc>
                <a:spcPct val="103499"/>
              </a:lnSpc>
              <a:spcBef>
                <a:spcPts val="720"/>
              </a:spcBef>
            </a:pPr>
            <a:r>
              <a:rPr dirty="0" sz="1450" spc="-10" b="1">
                <a:latin typeface="Times New Roman"/>
                <a:cs typeface="Times New Roman"/>
              </a:rPr>
              <a:t>Line 3</a:t>
            </a:r>
            <a:r>
              <a:rPr dirty="0" sz="1450" spc="-10">
                <a:latin typeface="Times New Roman"/>
                <a:cs typeface="Times New Roman"/>
              </a:rPr>
              <a:t>—A new </a:t>
            </a:r>
            <a:r>
              <a:rPr dirty="0" sz="1450" spc="-15">
                <a:latin typeface="Courier New"/>
                <a:cs typeface="Courier New"/>
              </a:rPr>
              <a:t>MarsRobot</a:t>
            </a:r>
            <a:r>
              <a:rPr dirty="0" sz="1450" spc="-48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object is created using the class as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template. The  object is given the name</a:t>
            </a:r>
            <a:r>
              <a:rPr dirty="0" sz="1450" spc="1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spirit</a:t>
            </a:r>
            <a:r>
              <a:rPr dirty="0" sz="1450" spc="-10">
                <a:latin typeface="Times New Roman"/>
                <a:cs typeface="Times New Roman"/>
              </a:rPr>
              <a:t>.</a:t>
            </a:r>
            <a:endParaRPr sz="1450">
              <a:latin typeface="Times New Roman"/>
              <a:cs typeface="Times New Roman"/>
            </a:endParaRPr>
          </a:p>
          <a:p>
            <a:pPr marL="441959" marR="20320" indent="27305">
              <a:lnSpc>
                <a:spcPct val="103499"/>
              </a:lnSpc>
              <a:spcBef>
                <a:spcPts val="720"/>
              </a:spcBef>
            </a:pPr>
            <a:r>
              <a:rPr dirty="0" sz="1450" spc="-10" b="1">
                <a:latin typeface="Times New Roman"/>
                <a:cs typeface="Times New Roman"/>
              </a:rPr>
              <a:t>Lines 4–6</a:t>
            </a:r>
            <a:r>
              <a:rPr dirty="0" sz="1450" spc="-10">
                <a:latin typeface="Times New Roman"/>
                <a:cs typeface="Times New Roman"/>
              </a:rPr>
              <a:t>—Three instance variables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5">
                <a:latin typeface="Courier New"/>
                <a:cs typeface="Courier New"/>
              </a:rPr>
              <a:t>spirit </a:t>
            </a:r>
            <a:r>
              <a:rPr dirty="0" sz="1450" spc="-10">
                <a:latin typeface="Times New Roman"/>
                <a:cs typeface="Times New Roman"/>
              </a:rPr>
              <a:t>object are given values:  </a:t>
            </a:r>
            <a:r>
              <a:rPr dirty="0" sz="1450" spc="-15">
                <a:latin typeface="Courier New"/>
                <a:cs typeface="Courier New"/>
              </a:rPr>
              <a:t>status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set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to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text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“exploring,”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speed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set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to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2,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and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temperature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set  to </a:t>
            </a:r>
            <a:r>
              <a:rPr dirty="0" sz="1450" spc="-5">
                <a:latin typeface="Times New Roman"/>
                <a:cs typeface="Times New Roman"/>
              </a:rPr>
              <a:t>–60.</a:t>
            </a:r>
            <a:endParaRPr sz="1450">
              <a:latin typeface="Times New Roman"/>
              <a:cs typeface="Times New Roman"/>
            </a:endParaRPr>
          </a:p>
          <a:p>
            <a:pPr algn="just" marL="441959" marR="5080" indent="27305">
              <a:lnSpc>
                <a:spcPct val="103499"/>
              </a:lnSpc>
              <a:spcBef>
                <a:spcPts val="575"/>
              </a:spcBef>
            </a:pPr>
            <a:r>
              <a:rPr dirty="0" sz="1450" spc="-10" b="1">
                <a:latin typeface="Times New Roman"/>
                <a:cs typeface="Times New Roman"/>
              </a:rPr>
              <a:t>Line 8</a:t>
            </a:r>
            <a:r>
              <a:rPr dirty="0" sz="1450" spc="-10">
                <a:latin typeface="Times New Roman"/>
                <a:cs typeface="Times New Roman"/>
              </a:rPr>
              <a:t>—On this line and several that </a:t>
            </a:r>
            <a:r>
              <a:rPr dirty="0" sz="1450" spc="-20">
                <a:latin typeface="Times New Roman"/>
                <a:cs typeface="Times New Roman"/>
              </a:rPr>
              <a:t>follow, </a:t>
            </a: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5">
                <a:latin typeface="Courier New"/>
                <a:cs typeface="Courier New"/>
              </a:rPr>
              <a:t>showAttributes()</a:t>
            </a:r>
            <a:r>
              <a:rPr dirty="0" sz="1450" spc="-39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method </a:t>
            </a:r>
            <a:r>
              <a:rPr dirty="0" sz="1450" spc="-5">
                <a:latin typeface="Times New Roman"/>
                <a:cs typeface="Times New Roman"/>
              </a:rPr>
              <a:t>of  </a:t>
            </a: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5">
                <a:latin typeface="Courier New"/>
                <a:cs typeface="Courier New"/>
              </a:rPr>
              <a:t>spirit</a:t>
            </a:r>
            <a:r>
              <a:rPr dirty="0" sz="1450" spc="-34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object is called. This method displays the current values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instance  variables </a:t>
            </a:r>
            <a:r>
              <a:rPr dirty="0" sz="1450" spc="-10">
                <a:latin typeface="Courier New"/>
                <a:cs typeface="Courier New"/>
              </a:rPr>
              <a:t>status</a:t>
            </a:r>
            <a:r>
              <a:rPr dirty="0" sz="1450" spc="-10">
                <a:latin typeface="Times New Roman"/>
                <a:cs typeface="Times New Roman"/>
              </a:rPr>
              <a:t>, </a:t>
            </a:r>
            <a:r>
              <a:rPr dirty="0" sz="1450" spc="-10">
                <a:latin typeface="Courier New"/>
                <a:cs typeface="Courier New"/>
              </a:rPr>
              <a:t>speed</a:t>
            </a:r>
            <a:r>
              <a:rPr dirty="0" sz="1450" spc="-10">
                <a:latin typeface="Times New Roman"/>
                <a:cs typeface="Times New Roman"/>
              </a:rPr>
              <a:t>, and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temperature</a:t>
            </a:r>
            <a:r>
              <a:rPr dirty="0" sz="1450" spc="-15">
                <a:latin typeface="Times New Roman"/>
                <a:cs typeface="Times New Roman"/>
              </a:rPr>
              <a:t>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r>
              <a:rPr dirty="0"/>
              <a:t>13</a:t>
            </a:r>
            <a:r>
              <a:rPr dirty="0"/>
              <a:t> of</a:t>
            </a:r>
            <a:r>
              <a:rPr dirty="0" spc="-90"/>
              <a:t> </a:t>
            </a:r>
            <a:r>
              <a:rPr dirty="0"/>
              <a:t>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000241" y="10222075"/>
            <a:ext cx="658495" cy="139065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800">
                <a:latin typeface="Arial"/>
                <a:cs typeface="Arial"/>
              </a:rPr>
              <a:t>Page 22 of</a:t>
            </a:r>
            <a:r>
              <a:rPr dirty="0" sz="800" spc="-9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24</a:t>
            </a:r>
            <a:endParaRPr sz="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38064" y="711602"/>
            <a:ext cx="6649720" cy="9481185"/>
          </a:xfrm>
          <a:prstGeom prst="rect">
            <a:avLst/>
          </a:prstGeom>
        </p:spPr>
        <p:txBody>
          <a:bodyPr wrap="square" lIns="0" tIns="112395" rIns="0" bIns="0" rtlCol="0" vert="horz">
            <a:spAutoFit/>
          </a:bodyPr>
          <a:lstStyle/>
          <a:p>
            <a:pPr marL="19050">
              <a:lnSpc>
                <a:spcPct val="100000"/>
              </a:lnSpc>
              <a:spcBef>
                <a:spcPts val="885"/>
              </a:spcBef>
            </a:pPr>
            <a:r>
              <a:rPr dirty="0" sz="1650" b="1">
                <a:latin typeface="Times New Roman"/>
                <a:cs typeface="Times New Roman"/>
              </a:rPr>
              <a:t>Packages</a:t>
            </a:r>
            <a:endParaRPr sz="1650">
              <a:latin typeface="Times New Roman"/>
              <a:cs typeface="Times New Roman"/>
            </a:endParaRPr>
          </a:p>
          <a:p>
            <a:pPr marL="19050" marR="502284">
              <a:lnSpc>
                <a:spcPts val="1660"/>
              </a:lnSpc>
              <a:spcBef>
                <a:spcPts val="790"/>
              </a:spcBef>
            </a:pPr>
            <a:r>
              <a:rPr dirty="0" sz="1450" spc="-10">
                <a:latin typeface="Times New Roman"/>
                <a:cs typeface="Times New Roman"/>
              </a:rPr>
              <a:t>Packages in Java are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way to group related classes and interfaces. </a:t>
            </a:r>
            <a:r>
              <a:rPr dirty="0" sz="1450" spc="-10" i="1">
                <a:latin typeface="Times New Roman"/>
                <a:cs typeface="Times New Roman"/>
              </a:rPr>
              <a:t>Packages </a:t>
            </a:r>
            <a:r>
              <a:rPr dirty="0" sz="1450" spc="-10">
                <a:latin typeface="Times New Roman"/>
                <a:cs typeface="Times New Roman"/>
              </a:rPr>
              <a:t>enable  groups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classes to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referenced more easily in other classes. They also eliminate  potential naming conflicts among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classes.</a:t>
            </a:r>
            <a:endParaRPr sz="1450">
              <a:latin typeface="Times New Roman"/>
              <a:cs typeface="Times New Roman"/>
            </a:endParaRPr>
          </a:p>
          <a:p>
            <a:pPr marL="19050">
              <a:lnSpc>
                <a:spcPct val="100000"/>
              </a:lnSpc>
              <a:spcBef>
                <a:spcPts val="585"/>
              </a:spcBef>
            </a:pPr>
            <a:r>
              <a:rPr dirty="0" sz="1450" spc="-10">
                <a:latin typeface="Times New Roman"/>
                <a:cs typeface="Times New Roman"/>
              </a:rPr>
              <a:t>Classes in Java can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referred to by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short name such as </a:t>
            </a:r>
            <a:r>
              <a:rPr dirty="0" sz="1450" spc="-15">
                <a:latin typeface="Courier New"/>
                <a:cs typeface="Courier New"/>
              </a:rPr>
              <a:t>Object</a:t>
            </a:r>
            <a:r>
              <a:rPr dirty="0" sz="1450" spc="-380">
                <a:latin typeface="Courier New"/>
                <a:cs typeface="Courier New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or a </a:t>
            </a:r>
            <a:r>
              <a:rPr dirty="0" sz="1450" spc="-10">
                <a:latin typeface="Times New Roman"/>
                <a:cs typeface="Times New Roman"/>
              </a:rPr>
              <a:t>full name such as</a:t>
            </a:r>
            <a:endParaRPr sz="1450">
              <a:latin typeface="Times New Roman"/>
              <a:cs typeface="Times New Roman"/>
            </a:endParaRPr>
          </a:p>
          <a:p>
            <a:pPr marL="19050">
              <a:lnSpc>
                <a:spcPct val="100000"/>
              </a:lnSpc>
              <a:spcBef>
                <a:spcPts val="60"/>
              </a:spcBef>
            </a:pPr>
            <a:r>
              <a:rPr dirty="0" sz="1450" spc="-15">
                <a:latin typeface="Courier New"/>
                <a:cs typeface="Courier New"/>
              </a:rPr>
              <a:t>java.lang.Object</a:t>
            </a:r>
            <a:r>
              <a:rPr dirty="0" sz="1450" spc="-15">
                <a:latin typeface="Times New Roman"/>
                <a:cs typeface="Times New Roman"/>
              </a:rPr>
              <a:t>.</a:t>
            </a:r>
            <a:endParaRPr sz="1450">
              <a:latin typeface="Times New Roman"/>
              <a:cs typeface="Times New Roman"/>
            </a:endParaRPr>
          </a:p>
          <a:p>
            <a:pPr marL="19050" marR="108585" indent="-635">
              <a:lnSpc>
                <a:spcPct val="101400"/>
              </a:lnSpc>
              <a:spcBef>
                <a:spcPts val="760"/>
              </a:spcBef>
            </a:pPr>
            <a:r>
              <a:rPr dirty="0" sz="1450" spc="-10">
                <a:latin typeface="Times New Roman"/>
                <a:cs typeface="Times New Roman"/>
              </a:rPr>
              <a:t>By default, </a:t>
            </a:r>
            <a:r>
              <a:rPr dirty="0" sz="1450" spc="-5">
                <a:latin typeface="Times New Roman"/>
                <a:cs typeface="Times New Roman"/>
              </a:rPr>
              <a:t>your </a:t>
            </a:r>
            <a:r>
              <a:rPr dirty="0" sz="1450" spc="-10">
                <a:latin typeface="Times New Roman"/>
                <a:cs typeface="Times New Roman"/>
              </a:rPr>
              <a:t>Java classes can refer to the classes in the </a:t>
            </a:r>
            <a:r>
              <a:rPr dirty="0" sz="1450" spc="-15">
                <a:latin typeface="Courier New"/>
                <a:cs typeface="Courier New"/>
              </a:rPr>
              <a:t>java.lang </a:t>
            </a:r>
            <a:r>
              <a:rPr dirty="0" sz="1450" spc="-10">
                <a:latin typeface="Times New Roman"/>
                <a:cs typeface="Times New Roman"/>
              </a:rPr>
              <a:t>package using  only short names. The </a:t>
            </a:r>
            <a:r>
              <a:rPr dirty="0" sz="1450" spc="-15">
                <a:latin typeface="Courier New"/>
                <a:cs typeface="Courier New"/>
              </a:rPr>
              <a:t>java.lang </a:t>
            </a:r>
            <a:r>
              <a:rPr dirty="0" sz="1450" spc="-10">
                <a:latin typeface="Times New Roman"/>
                <a:cs typeface="Times New Roman"/>
              </a:rPr>
              <a:t>package provides basic language features such as  string handling and mathematical operations. </a:t>
            </a:r>
            <a:r>
              <a:rPr dirty="0" sz="1450" spc="-60">
                <a:latin typeface="Times New Roman"/>
                <a:cs typeface="Times New Roman"/>
              </a:rPr>
              <a:t>To </a:t>
            </a:r>
            <a:r>
              <a:rPr dirty="0" sz="1450" spc="-10">
                <a:latin typeface="Times New Roman"/>
                <a:cs typeface="Times New Roman"/>
              </a:rPr>
              <a:t>use classes from any other package, you  must refer to them explicitly using their full package name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use an </a:t>
            </a:r>
            <a:r>
              <a:rPr dirty="0" sz="1450" spc="-15">
                <a:latin typeface="Courier New"/>
                <a:cs typeface="Courier New"/>
              </a:rPr>
              <a:t>import </a:t>
            </a:r>
            <a:r>
              <a:rPr dirty="0" sz="1450" spc="-10">
                <a:latin typeface="Times New Roman"/>
                <a:cs typeface="Times New Roman"/>
              </a:rPr>
              <a:t>command  to import the package in </a:t>
            </a:r>
            <a:r>
              <a:rPr dirty="0" sz="1450" spc="-5">
                <a:latin typeface="Times New Roman"/>
                <a:cs typeface="Times New Roman"/>
              </a:rPr>
              <a:t>your </a:t>
            </a:r>
            <a:r>
              <a:rPr dirty="0" sz="1450" spc="-10">
                <a:latin typeface="Times New Roman"/>
                <a:cs typeface="Times New Roman"/>
              </a:rPr>
              <a:t>source code</a:t>
            </a:r>
            <a:r>
              <a:rPr dirty="0" sz="1450" spc="2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file.</a:t>
            </a:r>
            <a:endParaRPr sz="1450">
              <a:latin typeface="Times New Roman"/>
              <a:cs typeface="Times New Roman"/>
            </a:endParaRPr>
          </a:p>
          <a:p>
            <a:pPr marL="19050" marR="5080">
              <a:lnSpc>
                <a:spcPct val="103499"/>
              </a:lnSpc>
              <a:spcBef>
                <a:spcPts val="575"/>
              </a:spcBef>
            </a:pPr>
            <a:r>
              <a:rPr dirty="0" sz="1450" spc="-10">
                <a:latin typeface="Times New Roman"/>
                <a:cs typeface="Times New Roman"/>
              </a:rPr>
              <a:t>Because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Color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class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contained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in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java.awt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package,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you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normally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refer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to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it  in </a:t>
            </a:r>
            <a:r>
              <a:rPr dirty="0" sz="1450" spc="-5">
                <a:latin typeface="Times New Roman"/>
                <a:cs typeface="Times New Roman"/>
              </a:rPr>
              <a:t>your </a:t>
            </a:r>
            <a:r>
              <a:rPr dirty="0" sz="1450" spc="-10">
                <a:latin typeface="Times New Roman"/>
                <a:cs typeface="Times New Roman"/>
              </a:rPr>
              <a:t>programs with the notation</a:t>
            </a:r>
            <a:r>
              <a:rPr dirty="0" sz="1450" spc="15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java.awt.Color</a:t>
            </a:r>
            <a:r>
              <a:rPr dirty="0" sz="1450" spc="-15">
                <a:latin typeface="Times New Roman"/>
                <a:cs typeface="Times New Roman"/>
              </a:rPr>
              <a:t>.</a:t>
            </a:r>
            <a:endParaRPr sz="1450">
              <a:latin typeface="Times New Roman"/>
              <a:cs typeface="Times New Roman"/>
            </a:endParaRPr>
          </a:p>
          <a:p>
            <a:pPr marL="19050" marR="438150">
              <a:lnSpc>
                <a:spcPct val="103499"/>
              </a:lnSpc>
              <a:spcBef>
                <a:spcPts val="720"/>
              </a:spcBef>
            </a:pPr>
            <a:r>
              <a:rPr dirty="0" sz="1450" spc="-10">
                <a:latin typeface="Times New Roman"/>
                <a:cs typeface="Times New Roman"/>
              </a:rPr>
              <a:t>If the entire </a:t>
            </a:r>
            <a:r>
              <a:rPr dirty="0" sz="1450" spc="-15">
                <a:latin typeface="Courier New"/>
                <a:cs typeface="Courier New"/>
              </a:rPr>
              <a:t>java.awt</a:t>
            </a:r>
            <a:r>
              <a:rPr dirty="0" sz="1450" spc="-38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package has been imported using </a:t>
            </a:r>
            <a:r>
              <a:rPr dirty="0" sz="1450" spc="-10">
                <a:latin typeface="Courier New"/>
                <a:cs typeface="Courier New"/>
              </a:rPr>
              <a:t>import</a:t>
            </a:r>
            <a:r>
              <a:rPr dirty="0" sz="1450" spc="-10">
                <a:latin typeface="Times New Roman"/>
                <a:cs typeface="Times New Roman"/>
              </a:rPr>
              <a:t>, the class can </a:t>
            </a:r>
            <a:r>
              <a:rPr dirty="0" sz="1450" spc="-5">
                <a:latin typeface="Times New Roman"/>
                <a:cs typeface="Times New Roman"/>
              </a:rPr>
              <a:t>be  </a:t>
            </a:r>
            <a:r>
              <a:rPr dirty="0" sz="1450" spc="-10">
                <a:latin typeface="Times New Roman"/>
                <a:cs typeface="Times New Roman"/>
              </a:rPr>
              <a:t>referred to as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Color</a:t>
            </a:r>
            <a:r>
              <a:rPr dirty="0" sz="1450" spc="-10">
                <a:latin typeface="Times New Roman"/>
                <a:cs typeface="Times New Roman"/>
              </a:rPr>
              <a:t>.</a:t>
            </a:r>
            <a:endParaRPr sz="1450">
              <a:latin typeface="Times New Roman"/>
              <a:cs typeface="Times New Roman"/>
            </a:endParaRPr>
          </a:p>
          <a:p>
            <a:pPr marL="19050" marR="277495">
              <a:lnSpc>
                <a:spcPct val="103499"/>
              </a:lnSpc>
              <a:spcBef>
                <a:spcPts val="720"/>
              </a:spcBef>
            </a:pPr>
            <a:r>
              <a:rPr dirty="0" sz="1450" spc="-10">
                <a:latin typeface="Times New Roman"/>
                <a:cs typeface="Times New Roman"/>
              </a:rPr>
              <a:t>The package for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class is determined by the </a:t>
            </a:r>
            <a:r>
              <a:rPr dirty="0" sz="1450" spc="-15">
                <a:latin typeface="Courier New"/>
                <a:cs typeface="Courier New"/>
              </a:rPr>
              <a:t>package</a:t>
            </a:r>
            <a:r>
              <a:rPr dirty="0" sz="1450" spc="-38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statement. Many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classes  you create in this book are </a:t>
            </a:r>
            <a:r>
              <a:rPr dirty="0" sz="1450" spc="-5">
                <a:latin typeface="Times New Roman"/>
                <a:cs typeface="Times New Roman"/>
              </a:rPr>
              <a:t>put </a:t>
            </a:r>
            <a:r>
              <a:rPr dirty="0" sz="1450" spc="-10">
                <a:latin typeface="Times New Roman"/>
                <a:cs typeface="Times New Roman"/>
              </a:rPr>
              <a:t>in the com.java24hours package, like</a:t>
            </a:r>
            <a:r>
              <a:rPr dirty="0" sz="1450" spc="7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so:</a:t>
            </a:r>
            <a:endParaRPr sz="1450">
              <a:latin typeface="Times New Roman"/>
              <a:cs typeface="Times New Roman"/>
            </a:endParaRPr>
          </a:p>
          <a:p>
            <a:pPr marL="265430">
              <a:lnSpc>
                <a:spcPct val="100000"/>
              </a:lnSpc>
              <a:spcBef>
                <a:spcPts val="605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package </a:t>
            </a:r>
            <a:r>
              <a:rPr dirty="0" sz="1050" spc="10">
                <a:latin typeface="Courier New"/>
                <a:cs typeface="Courier New"/>
              </a:rPr>
              <a:t>com.java24hours;</a:t>
            </a:r>
            <a:endParaRPr sz="1050">
              <a:latin typeface="Courier New"/>
              <a:cs typeface="Courier New"/>
            </a:endParaRPr>
          </a:p>
          <a:p>
            <a:pPr marL="19050" marR="47625">
              <a:lnSpc>
                <a:spcPct val="99300"/>
              </a:lnSpc>
              <a:spcBef>
                <a:spcPts val="725"/>
              </a:spcBef>
            </a:pPr>
            <a:r>
              <a:rPr dirty="0" sz="1450" spc="-10">
                <a:latin typeface="Times New Roman"/>
                <a:cs typeface="Times New Roman"/>
              </a:rPr>
              <a:t>This statement must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the first line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program. When it is omitted, as it was in the  </a:t>
            </a:r>
            <a:r>
              <a:rPr dirty="0" sz="1450" spc="-15">
                <a:latin typeface="Courier New"/>
                <a:cs typeface="Courier New"/>
              </a:rPr>
              <a:t>MarsRobot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and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MarsApplication</a:t>
            </a:r>
            <a:r>
              <a:rPr dirty="0" sz="1450" spc="-50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programs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you</a:t>
            </a:r>
            <a:r>
              <a:rPr dirty="0" sz="1450" spc="1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created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25">
                <a:latin typeface="Times New Roman"/>
                <a:cs typeface="Times New Roman"/>
              </a:rPr>
              <a:t>today,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1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class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belongs</a:t>
            </a:r>
            <a:r>
              <a:rPr dirty="0" sz="1450" spc="1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to  an unnamed package called the default</a:t>
            </a:r>
            <a:r>
              <a:rPr dirty="0" sz="1450" spc="2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package.</a:t>
            </a:r>
            <a:endParaRPr sz="1450">
              <a:latin typeface="Times New Roman"/>
              <a:cs typeface="Times New Roman"/>
            </a:endParaRPr>
          </a:p>
          <a:p>
            <a:pPr marL="19050">
              <a:lnSpc>
                <a:spcPct val="100000"/>
              </a:lnSpc>
              <a:spcBef>
                <a:spcPts val="1375"/>
              </a:spcBef>
            </a:pPr>
            <a:r>
              <a:rPr dirty="0" sz="1650" spc="-5" b="1">
                <a:latin typeface="Times New Roman"/>
                <a:cs typeface="Times New Roman"/>
              </a:rPr>
              <a:t>Summary</a:t>
            </a:r>
            <a:endParaRPr sz="1650">
              <a:latin typeface="Times New Roman"/>
              <a:cs typeface="Times New Roman"/>
            </a:endParaRPr>
          </a:p>
          <a:p>
            <a:pPr marL="19050" marR="430530" indent="-635">
              <a:lnSpc>
                <a:spcPts val="1660"/>
              </a:lnSpc>
              <a:spcBef>
                <a:spcPts val="790"/>
              </a:spcBef>
            </a:pPr>
            <a:r>
              <a:rPr dirty="0" sz="1450" spc="-10">
                <a:latin typeface="Times New Roman"/>
                <a:cs typeface="Times New Roman"/>
              </a:rPr>
              <a:t>If today was </a:t>
            </a:r>
            <a:r>
              <a:rPr dirty="0" sz="1450" spc="-5">
                <a:latin typeface="Times New Roman"/>
                <a:cs typeface="Times New Roman"/>
              </a:rPr>
              <a:t>your </a:t>
            </a:r>
            <a:r>
              <a:rPr dirty="0" sz="1450" spc="-10">
                <a:latin typeface="Times New Roman"/>
                <a:cs typeface="Times New Roman"/>
              </a:rPr>
              <a:t>first exposure to object-oriented programming, it probably seemed  theoretical and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bit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overwhelming.</a:t>
            </a:r>
            <a:endParaRPr sz="1450">
              <a:latin typeface="Times New Roman"/>
              <a:cs typeface="Times New Roman"/>
            </a:endParaRPr>
          </a:p>
          <a:p>
            <a:pPr marL="12700" marR="424180" indent="6350">
              <a:lnSpc>
                <a:spcPct val="96800"/>
              </a:lnSpc>
              <a:spcBef>
                <a:spcPts val="645"/>
              </a:spcBef>
            </a:pPr>
            <a:r>
              <a:rPr dirty="0" sz="1450" spc="-10">
                <a:latin typeface="Times New Roman"/>
                <a:cs typeface="Times New Roman"/>
              </a:rPr>
              <a:t>Because </a:t>
            </a:r>
            <a:r>
              <a:rPr dirty="0" sz="1450" spc="-5">
                <a:latin typeface="Times New Roman"/>
                <a:cs typeface="Times New Roman"/>
              </a:rPr>
              <a:t>your </a:t>
            </a:r>
            <a:r>
              <a:rPr dirty="0" sz="1450" spc="-10">
                <a:latin typeface="Times New Roman"/>
                <a:cs typeface="Times New Roman"/>
              </a:rPr>
              <a:t>brain has been </a:t>
            </a:r>
            <a:r>
              <a:rPr dirty="0" sz="1450" spc="-15">
                <a:latin typeface="Times New Roman"/>
                <a:cs typeface="Times New Roman"/>
              </a:rPr>
              <a:t>stuffed </a:t>
            </a:r>
            <a:r>
              <a:rPr dirty="0" sz="1450" spc="-10">
                <a:latin typeface="Times New Roman"/>
                <a:cs typeface="Times New Roman"/>
              </a:rPr>
              <a:t>with object-oriented programming concepts and  terminology for the first time, you might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worried that no room is left for the  </a:t>
            </a:r>
            <a:r>
              <a:rPr dirty="0" sz="1400">
                <a:latin typeface="Times New Roman"/>
                <a:cs typeface="Times New Roman"/>
              </a:rPr>
              <a:t>remaining java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baseline="1915" sz="2175" spc="-15">
                <a:latin typeface="Times New Roman"/>
                <a:cs typeface="Times New Roman"/>
              </a:rPr>
              <a:t>lessons.</a:t>
            </a:r>
            <a:endParaRPr baseline="1915" sz="2175">
              <a:latin typeface="Times New Roman"/>
              <a:cs typeface="Times New Roman"/>
            </a:endParaRPr>
          </a:p>
          <a:p>
            <a:pPr marL="19050">
              <a:lnSpc>
                <a:spcPct val="100000"/>
              </a:lnSpc>
              <a:spcBef>
                <a:spcPts val="585"/>
              </a:spcBef>
            </a:pPr>
            <a:r>
              <a:rPr dirty="0" sz="1450" spc="-15">
                <a:latin typeface="Times New Roman"/>
                <a:cs typeface="Times New Roman"/>
              </a:rPr>
              <a:t>Don’t </a:t>
            </a:r>
            <a:r>
              <a:rPr dirty="0" sz="1450" spc="-10">
                <a:latin typeface="Times New Roman"/>
                <a:cs typeface="Times New Roman"/>
              </a:rPr>
              <a:t>panic. Keep calm and carry</a:t>
            </a:r>
            <a:r>
              <a:rPr dirty="0" sz="1450" spc="2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on.</a:t>
            </a:r>
            <a:endParaRPr sz="1450">
              <a:latin typeface="Times New Roman"/>
              <a:cs typeface="Times New Roman"/>
            </a:endParaRPr>
          </a:p>
          <a:p>
            <a:pPr algn="just" marL="19050" marR="302895">
              <a:lnSpc>
                <a:spcPts val="1660"/>
              </a:lnSpc>
              <a:spcBef>
                <a:spcPts val="755"/>
              </a:spcBef>
            </a:pPr>
            <a:r>
              <a:rPr dirty="0" sz="1450" spc="-10">
                <a:latin typeface="Times New Roman"/>
                <a:cs typeface="Times New Roman"/>
              </a:rPr>
              <a:t>At this point, you should have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basic understanding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classes, objects, attributes, and  </a:t>
            </a:r>
            <a:r>
              <a:rPr dirty="0" sz="1450" spc="-20">
                <a:latin typeface="Times New Roman"/>
                <a:cs typeface="Times New Roman"/>
              </a:rPr>
              <a:t>behavior. </a:t>
            </a:r>
            <a:r>
              <a:rPr dirty="0" sz="1450" spc="-60">
                <a:latin typeface="Times New Roman"/>
                <a:cs typeface="Times New Roman"/>
              </a:rPr>
              <a:t>You </a:t>
            </a:r>
            <a:r>
              <a:rPr dirty="0" sz="1450" spc="-10">
                <a:latin typeface="Times New Roman"/>
                <a:cs typeface="Times New Roman"/>
              </a:rPr>
              <a:t>also should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familiar with instance variables and methods. </a:t>
            </a:r>
            <a:r>
              <a:rPr dirty="0" sz="1450" spc="-35">
                <a:latin typeface="Times New Roman"/>
                <a:cs typeface="Times New Roman"/>
              </a:rPr>
              <a:t>You’ll </a:t>
            </a:r>
            <a:r>
              <a:rPr dirty="0" sz="1450" spc="-10">
                <a:latin typeface="Times New Roman"/>
                <a:cs typeface="Times New Roman"/>
              </a:rPr>
              <a:t>use  these right away </a:t>
            </a:r>
            <a:r>
              <a:rPr dirty="0" baseline="1984" sz="2100">
                <a:latin typeface="Times New Roman"/>
                <a:cs typeface="Times New Roman"/>
              </a:rPr>
              <a:t>in the next</a:t>
            </a:r>
            <a:r>
              <a:rPr dirty="0" baseline="1984" sz="2100" spc="-104">
                <a:latin typeface="Times New Roman"/>
                <a:cs typeface="Times New Roman"/>
              </a:rPr>
              <a:t> </a:t>
            </a:r>
            <a:r>
              <a:rPr dirty="0" baseline="1984" sz="2100">
                <a:latin typeface="Times New Roman"/>
                <a:cs typeface="Times New Roman"/>
              </a:rPr>
              <a:t>lecture.</a:t>
            </a:r>
            <a:endParaRPr baseline="1984" sz="2100">
              <a:latin typeface="Times New Roman"/>
              <a:cs typeface="Times New Roman"/>
            </a:endParaRPr>
          </a:p>
          <a:p>
            <a:pPr marL="19050" marR="70485">
              <a:lnSpc>
                <a:spcPts val="1660"/>
              </a:lnSpc>
              <a:spcBef>
                <a:spcPts val="710"/>
              </a:spcBef>
            </a:pPr>
            <a:r>
              <a:rPr dirty="0" sz="1450" spc="-10">
                <a:latin typeface="Times New Roman"/>
                <a:cs typeface="Times New Roman"/>
              </a:rPr>
              <a:t>The other aspects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object-oriented programming, such as inheritance and packages, will 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covered in more detail in upcoming</a:t>
            </a:r>
            <a:r>
              <a:rPr dirty="0" sz="1450" spc="1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days.</a:t>
            </a:r>
            <a:endParaRPr sz="1450">
              <a:latin typeface="Times New Roman"/>
              <a:cs typeface="Times New Roman"/>
            </a:endParaRPr>
          </a:p>
          <a:p>
            <a:pPr marL="19050" marR="1093470">
              <a:lnSpc>
                <a:spcPts val="1660"/>
              </a:lnSpc>
              <a:spcBef>
                <a:spcPts val="715"/>
              </a:spcBef>
            </a:pPr>
            <a:r>
              <a:rPr dirty="0" sz="1450" spc="-35">
                <a:latin typeface="Times New Roman"/>
                <a:cs typeface="Times New Roman"/>
              </a:rPr>
              <a:t>You’ll </a:t>
            </a:r>
            <a:r>
              <a:rPr dirty="0" sz="1450" spc="-10">
                <a:latin typeface="Times New Roman"/>
                <a:cs typeface="Times New Roman"/>
              </a:rPr>
              <a:t>work with object-oriented programming in every remaining </a:t>
            </a:r>
            <a:r>
              <a:rPr dirty="0" sz="1450" spc="-5">
                <a:latin typeface="Times New Roman"/>
                <a:cs typeface="Times New Roman"/>
              </a:rPr>
              <a:t>lectures.  </a:t>
            </a:r>
            <a:r>
              <a:rPr dirty="0" sz="1450" spc="-20">
                <a:latin typeface="Times New Roman"/>
                <a:cs typeface="Times New Roman"/>
              </a:rPr>
              <a:t>There’s </a:t>
            </a:r>
            <a:r>
              <a:rPr dirty="0" sz="1450" spc="-10">
                <a:latin typeface="Times New Roman"/>
                <a:cs typeface="Times New Roman"/>
              </a:rPr>
              <a:t>no other way to create programs in</a:t>
            </a:r>
            <a:r>
              <a:rPr dirty="0" sz="1450" spc="3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Java.</a:t>
            </a:r>
            <a:endParaRPr sz="1450">
              <a:latin typeface="Times New Roman"/>
              <a:cs typeface="Times New Roman"/>
            </a:endParaRPr>
          </a:p>
          <a:p>
            <a:pPr marL="19050">
              <a:lnSpc>
                <a:spcPct val="100000"/>
              </a:lnSpc>
              <a:spcBef>
                <a:spcPts val="590"/>
              </a:spcBef>
            </a:pPr>
            <a:r>
              <a:rPr dirty="0" sz="1450" spc="-10">
                <a:latin typeface="Times New Roman"/>
                <a:cs typeface="Times New Roman"/>
              </a:rPr>
              <a:t>By the time you finish the first </a:t>
            </a:r>
            <a:r>
              <a:rPr dirty="0" sz="1450" spc="-5">
                <a:latin typeface="Times New Roman"/>
                <a:cs typeface="Times New Roman"/>
              </a:rPr>
              <a:t>lectures, </a:t>
            </a:r>
            <a:r>
              <a:rPr dirty="0" sz="1450" spc="-10">
                <a:latin typeface="Times New Roman"/>
                <a:cs typeface="Times New Roman"/>
              </a:rPr>
              <a:t>you’ll have working experience with</a:t>
            </a:r>
            <a:r>
              <a:rPr dirty="0" sz="1450" spc="-3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objects,</a:t>
            </a:r>
            <a:endParaRPr sz="1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r>
              <a:rPr dirty="0"/>
              <a:t>23</a:t>
            </a:r>
            <a:r>
              <a:rPr dirty="0"/>
              <a:t> of</a:t>
            </a:r>
            <a:r>
              <a:rPr dirty="0" spc="-90"/>
              <a:t> </a:t>
            </a:r>
            <a:r>
              <a:rPr dirty="0"/>
              <a:t>24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444492" y="417184"/>
            <a:ext cx="6657340" cy="982154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50" spc="-10">
                <a:latin typeface="Times New Roman"/>
                <a:cs typeface="Times New Roman"/>
              </a:rPr>
              <a:t>classes, inheritance, and all other aspects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25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Times New Roman"/>
                <a:cs typeface="Times New Roman"/>
              </a:rPr>
              <a:t>methodology.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70"/>
              </a:spcBef>
            </a:pPr>
            <a:r>
              <a:rPr dirty="0" sz="1650" b="1">
                <a:latin typeface="Times New Roman"/>
                <a:cs typeface="Times New Roman"/>
              </a:rPr>
              <a:t>Q&amp;A</a:t>
            </a:r>
            <a:endParaRPr sz="1650">
              <a:latin typeface="Times New Roman"/>
              <a:cs typeface="Times New Roman"/>
            </a:endParaRPr>
          </a:p>
          <a:p>
            <a:pPr marL="441959" marR="32384" indent="-146685">
              <a:lnSpc>
                <a:spcPts val="1660"/>
              </a:lnSpc>
              <a:spcBef>
                <a:spcPts val="790"/>
              </a:spcBef>
            </a:pPr>
            <a:r>
              <a:rPr dirty="0" u="sng" sz="1450" spc="-10" b="1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Q</a:t>
            </a:r>
            <a:r>
              <a:rPr dirty="0" sz="1450" spc="-10" b="1">
                <a:solidFill>
                  <a:srgbClr val="0000ED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sz="1450" spc="-10" b="1">
                <a:latin typeface="Times New Roman"/>
                <a:cs typeface="Times New Roman"/>
              </a:rPr>
              <a:t>Methods </a:t>
            </a:r>
            <a:r>
              <a:rPr dirty="0" sz="1450" spc="-15" b="1">
                <a:latin typeface="Times New Roman"/>
                <a:cs typeface="Times New Roman"/>
              </a:rPr>
              <a:t>are </a:t>
            </a:r>
            <a:r>
              <a:rPr dirty="0" sz="1450" spc="-10" b="1">
                <a:latin typeface="Times New Roman"/>
                <a:cs typeface="Times New Roman"/>
              </a:rPr>
              <a:t>functions defined inside classes. If they look like functions and act  like functions, why </a:t>
            </a:r>
            <a:r>
              <a:rPr dirty="0" sz="1450" spc="-15" b="1">
                <a:latin typeface="Times New Roman"/>
                <a:cs typeface="Times New Roman"/>
              </a:rPr>
              <a:t>aren’t </a:t>
            </a:r>
            <a:r>
              <a:rPr dirty="0" sz="1450" spc="-10" b="1">
                <a:latin typeface="Times New Roman"/>
                <a:cs typeface="Times New Roman"/>
              </a:rPr>
              <a:t>they called</a:t>
            </a:r>
            <a:r>
              <a:rPr dirty="0" sz="1450" spc="20" b="1">
                <a:latin typeface="Times New Roman"/>
                <a:cs typeface="Times New Roman"/>
              </a:rPr>
              <a:t> </a:t>
            </a:r>
            <a:r>
              <a:rPr dirty="0" sz="1450" spc="-10" b="1">
                <a:latin typeface="Times New Roman"/>
                <a:cs typeface="Times New Roman"/>
              </a:rPr>
              <a:t>functions?</a:t>
            </a:r>
            <a:endParaRPr sz="1450">
              <a:latin typeface="Times New Roman"/>
              <a:cs typeface="Times New Roman"/>
            </a:endParaRPr>
          </a:p>
          <a:p>
            <a:pPr marL="441959" marR="5080" indent="-146685">
              <a:lnSpc>
                <a:spcPts val="1660"/>
              </a:lnSpc>
              <a:spcBef>
                <a:spcPts val="715"/>
              </a:spcBef>
            </a:pPr>
            <a:r>
              <a:rPr dirty="0" u="sng" sz="1450" spc="-10" b="1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A</a:t>
            </a:r>
            <a:r>
              <a:rPr dirty="0" sz="1450" spc="-10" b="1">
                <a:solidFill>
                  <a:srgbClr val="0000ED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Some object-oriented programming languages do call them functions. (C++ calls  them member functions.) Other object-oriented languages differentiate between  functions inside and outside the body </a:t>
            </a:r>
            <a:r>
              <a:rPr dirty="0" sz="1450" spc="-5">
                <a:latin typeface="Times New Roman"/>
                <a:cs typeface="Times New Roman"/>
              </a:rPr>
              <a:t>of a </a:t>
            </a:r>
            <a:r>
              <a:rPr dirty="0" sz="1450" spc="-10">
                <a:latin typeface="Times New Roman"/>
                <a:cs typeface="Times New Roman"/>
              </a:rPr>
              <a:t>class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object because in those languages  the use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separate terms is important to understanding how each function works.  Because the </a:t>
            </a:r>
            <a:r>
              <a:rPr dirty="0" sz="1450" spc="-15">
                <a:latin typeface="Times New Roman"/>
                <a:cs typeface="Times New Roman"/>
              </a:rPr>
              <a:t>difference </a:t>
            </a:r>
            <a:r>
              <a:rPr dirty="0" sz="1450" spc="-10">
                <a:latin typeface="Times New Roman"/>
                <a:cs typeface="Times New Roman"/>
              </a:rPr>
              <a:t>is relevant in other languages and because the term </a:t>
            </a:r>
            <a:r>
              <a:rPr dirty="0" sz="1450" spc="-10" i="1">
                <a:latin typeface="Times New Roman"/>
                <a:cs typeface="Times New Roman"/>
              </a:rPr>
              <a:t>method  </a:t>
            </a:r>
            <a:r>
              <a:rPr dirty="0" sz="1450" spc="-10">
                <a:latin typeface="Times New Roman"/>
                <a:cs typeface="Times New Roman"/>
              </a:rPr>
              <a:t>now is in common use in object-oriented </a:t>
            </a:r>
            <a:r>
              <a:rPr dirty="0" sz="1450" spc="-15">
                <a:latin typeface="Times New Roman"/>
                <a:cs typeface="Times New Roman"/>
              </a:rPr>
              <a:t>terminology, </a:t>
            </a:r>
            <a:r>
              <a:rPr dirty="0" sz="1450" spc="-10">
                <a:latin typeface="Times New Roman"/>
                <a:cs typeface="Times New Roman"/>
              </a:rPr>
              <a:t>Java uses the term as</a:t>
            </a:r>
            <a:r>
              <a:rPr dirty="0" sz="1450" spc="9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well.</a:t>
            </a:r>
            <a:endParaRPr sz="1450">
              <a:latin typeface="Times New Roman"/>
              <a:cs typeface="Times New Roman"/>
            </a:endParaRPr>
          </a:p>
          <a:p>
            <a:pPr marL="441959" marR="513080" indent="-146685">
              <a:lnSpc>
                <a:spcPts val="1660"/>
              </a:lnSpc>
              <a:spcBef>
                <a:spcPts val="700"/>
              </a:spcBef>
            </a:pPr>
            <a:r>
              <a:rPr dirty="0" u="sng" sz="1450" spc="-10" b="1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Q</a:t>
            </a:r>
            <a:r>
              <a:rPr dirty="0" sz="1450" spc="-10" b="1">
                <a:solidFill>
                  <a:srgbClr val="0000ED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sz="1450" spc="-20" b="1">
                <a:latin typeface="Times New Roman"/>
                <a:cs typeface="Times New Roman"/>
              </a:rPr>
              <a:t>What’s </a:t>
            </a:r>
            <a:r>
              <a:rPr dirty="0" sz="1450" spc="-10" b="1">
                <a:latin typeface="Times New Roman"/>
                <a:cs typeface="Times New Roman"/>
              </a:rPr>
              <a:t>the distinction between instance variables and methods and their  counterparts, class variables and</a:t>
            </a:r>
            <a:r>
              <a:rPr dirty="0" sz="1450" spc="5" b="1">
                <a:latin typeface="Times New Roman"/>
                <a:cs typeface="Times New Roman"/>
              </a:rPr>
              <a:t> </a:t>
            </a:r>
            <a:r>
              <a:rPr dirty="0" sz="1450" spc="-10" b="1">
                <a:latin typeface="Times New Roman"/>
                <a:cs typeface="Times New Roman"/>
              </a:rPr>
              <a:t>methods?</a:t>
            </a:r>
            <a:endParaRPr sz="1450">
              <a:latin typeface="Times New Roman"/>
              <a:cs typeface="Times New Roman"/>
            </a:endParaRPr>
          </a:p>
          <a:p>
            <a:pPr marL="441959" marR="24130" indent="-146685">
              <a:lnSpc>
                <a:spcPts val="1660"/>
              </a:lnSpc>
              <a:spcBef>
                <a:spcPts val="710"/>
              </a:spcBef>
            </a:pPr>
            <a:r>
              <a:rPr dirty="0" u="sng" sz="1450" spc="-10" b="1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A</a:t>
            </a:r>
            <a:r>
              <a:rPr dirty="0" sz="1450" spc="-10" b="1">
                <a:solidFill>
                  <a:srgbClr val="0000ED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Almost everything you do in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Java program involves instances (also called objects)  rather than classes. </a:t>
            </a:r>
            <a:r>
              <a:rPr dirty="0" sz="1450" spc="-20">
                <a:latin typeface="Times New Roman"/>
                <a:cs typeface="Times New Roman"/>
              </a:rPr>
              <a:t>However, </a:t>
            </a:r>
            <a:r>
              <a:rPr dirty="0" sz="1450" spc="-10">
                <a:latin typeface="Times New Roman"/>
                <a:cs typeface="Times New Roman"/>
              </a:rPr>
              <a:t>some behavior and attributes make more sense if  stored in the class itself rather than in the</a:t>
            </a:r>
            <a:r>
              <a:rPr dirty="0" sz="1450" spc="3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object.</a:t>
            </a:r>
            <a:endParaRPr sz="1450">
              <a:latin typeface="Times New Roman"/>
              <a:cs typeface="Times New Roman"/>
            </a:endParaRPr>
          </a:p>
          <a:p>
            <a:pPr marL="441959" marR="10160">
              <a:lnSpc>
                <a:spcPct val="101800"/>
              </a:lnSpc>
              <a:spcBef>
                <a:spcPts val="560"/>
              </a:spcBef>
            </a:pPr>
            <a:r>
              <a:rPr dirty="0" sz="1450" spc="-10">
                <a:latin typeface="Times New Roman"/>
                <a:cs typeface="Times New Roman"/>
              </a:rPr>
              <a:t>For example, the </a:t>
            </a:r>
            <a:r>
              <a:rPr dirty="0" sz="1450" spc="-10">
                <a:latin typeface="Courier New"/>
                <a:cs typeface="Courier New"/>
              </a:rPr>
              <a:t>Math </a:t>
            </a:r>
            <a:r>
              <a:rPr dirty="0" sz="1450" spc="-10">
                <a:latin typeface="Times New Roman"/>
                <a:cs typeface="Times New Roman"/>
              </a:rPr>
              <a:t>class in the </a:t>
            </a:r>
            <a:r>
              <a:rPr dirty="0" sz="1450" spc="-15">
                <a:latin typeface="Courier New"/>
                <a:cs typeface="Courier New"/>
              </a:rPr>
              <a:t>java.lang </a:t>
            </a:r>
            <a:r>
              <a:rPr dirty="0" sz="1450" spc="-10">
                <a:latin typeface="Times New Roman"/>
                <a:cs typeface="Times New Roman"/>
              </a:rPr>
              <a:t>package includes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class variable  called </a:t>
            </a:r>
            <a:r>
              <a:rPr dirty="0" sz="1450" spc="-10">
                <a:latin typeface="Courier New"/>
                <a:cs typeface="Courier New"/>
              </a:rPr>
              <a:t>PI </a:t>
            </a:r>
            <a:r>
              <a:rPr dirty="0" sz="1450" spc="-10">
                <a:latin typeface="Times New Roman"/>
                <a:cs typeface="Times New Roman"/>
              </a:rPr>
              <a:t>that holds the approximate value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pi. This value does </a:t>
            </a:r>
            <a:r>
              <a:rPr dirty="0" sz="1450" spc="-5">
                <a:latin typeface="Times New Roman"/>
                <a:cs typeface="Times New Roman"/>
              </a:rPr>
              <a:t>not </a:t>
            </a:r>
            <a:r>
              <a:rPr dirty="0" sz="1450" spc="-10">
                <a:latin typeface="Times New Roman"/>
                <a:cs typeface="Times New Roman"/>
              </a:rPr>
              <a:t>change, so  </a:t>
            </a:r>
            <a:r>
              <a:rPr dirty="0" sz="1450" spc="-20">
                <a:latin typeface="Times New Roman"/>
                <a:cs typeface="Times New Roman"/>
              </a:rPr>
              <a:t>there’s </a:t>
            </a:r>
            <a:r>
              <a:rPr dirty="0" sz="1450" spc="-10">
                <a:latin typeface="Times New Roman"/>
                <a:cs typeface="Times New Roman"/>
              </a:rPr>
              <a:t>no reason why </a:t>
            </a:r>
            <a:r>
              <a:rPr dirty="0" sz="1450" spc="-15">
                <a:latin typeface="Times New Roman"/>
                <a:cs typeface="Times New Roman"/>
              </a:rPr>
              <a:t>different </a:t>
            </a:r>
            <a:r>
              <a:rPr dirty="0" sz="1450" spc="-10">
                <a:latin typeface="Times New Roman"/>
                <a:cs typeface="Times New Roman"/>
              </a:rPr>
              <a:t>objects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that class would need their own individual  copy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of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PI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variable.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On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other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hand,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every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String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object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contains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a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method  called </a:t>
            </a:r>
            <a:r>
              <a:rPr dirty="0" sz="1450" spc="-15">
                <a:latin typeface="Courier New"/>
                <a:cs typeface="Courier New"/>
              </a:rPr>
              <a:t>length() </a:t>
            </a:r>
            <a:r>
              <a:rPr dirty="0" sz="1450" spc="-10">
                <a:latin typeface="Times New Roman"/>
                <a:cs typeface="Times New Roman"/>
              </a:rPr>
              <a:t>that reveals the number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characters in that </a:t>
            </a:r>
            <a:r>
              <a:rPr dirty="0" sz="1450" spc="-10">
                <a:latin typeface="Courier New"/>
                <a:cs typeface="Courier New"/>
              </a:rPr>
              <a:t>String</a:t>
            </a:r>
            <a:r>
              <a:rPr dirty="0" sz="1450" spc="-10">
                <a:latin typeface="Times New Roman"/>
                <a:cs typeface="Times New Roman"/>
              </a:rPr>
              <a:t>. This value  can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5">
                <a:latin typeface="Times New Roman"/>
                <a:cs typeface="Times New Roman"/>
              </a:rPr>
              <a:t>different </a:t>
            </a:r>
            <a:r>
              <a:rPr dirty="0" sz="1450" spc="-10">
                <a:latin typeface="Times New Roman"/>
                <a:cs typeface="Times New Roman"/>
              </a:rPr>
              <a:t>for each object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that class, so it must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an instance</a:t>
            </a:r>
            <a:r>
              <a:rPr dirty="0" sz="1450" spc="10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method.</a:t>
            </a:r>
            <a:endParaRPr sz="1450">
              <a:latin typeface="Times New Roman"/>
              <a:cs typeface="Times New Roman"/>
            </a:endParaRPr>
          </a:p>
          <a:p>
            <a:pPr marL="441959" marR="85725">
              <a:lnSpc>
                <a:spcPts val="1660"/>
              </a:lnSpc>
              <a:spcBef>
                <a:spcPts val="755"/>
              </a:spcBef>
            </a:pPr>
            <a:r>
              <a:rPr dirty="0" sz="1450" spc="-10">
                <a:latin typeface="Times New Roman"/>
                <a:cs typeface="Times New Roman"/>
              </a:rPr>
              <a:t>Class variables occupy memory until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Java program is finished running, so they  should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used with care. If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class variable references an object, that object will  remain in memory as well. This is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common problem causing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program to take up  too much memory and run</a:t>
            </a:r>
            <a:r>
              <a:rPr dirty="0" sz="1450" spc="10">
                <a:latin typeface="Times New Roman"/>
                <a:cs typeface="Times New Roman"/>
              </a:rPr>
              <a:t> </a:t>
            </a:r>
            <a:r>
              <a:rPr dirty="0" sz="1450" spc="-25">
                <a:latin typeface="Times New Roman"/>
                <a:cs typeface="Times New Roman"/>
              </a:rPr>
              <a:t>slowly.</a:t>
            </a:r>
            <a:endParaRPr sz="1450">
              <a:latin typeface="Times New Roman"/>
              <a:cs typeface="Times New Roman"/>
            </a:endParaRPr>
          </a:p>
          <a:p>
            <a:pPr marL="441959" marR="10160" indent="-146685">
              <a:lnSpc>
                <a:spcPts val="1660"/>
              </a:lnSpc>
              <a:spcBef>
                <a:spcPts val="705"/>
              </a:spcBef>
            </a:pPr>
            <a:r>
              <a:rPr dirty="0" u="sng" sz="1450" spc="-10" b="1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Q</a:t>
            </a:r>
            <a:r>
              <a:rPr dirty="0" sz="1450" spc="-10" b="1">
                <a:solidFill>
                  <a:srgbClr val="0000ED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sz="1450" spc="-10" b="1">
                <a:latin typeface="Times New Roman"/>
                <a:cs typeface="Times New Roman"/>
              </a:rPr>
              <a:t>When a Java class imports an </a:t>
            </a:r>
            <a:r>
              <a:rPr dirty="0" sz="1450" spc="-15" b="1">
                <a:latin typeface="Times New Roman"/>
                <a:cs typeface="Times New Roman"/>
              </a:rPr>
              <a:t>entire </a:t>
            </a:r>
            <a:r>
              <a:rPr dirty="0" sz="1450" spc="-10" b="1">
                <a:latin typeface="Times New Roman"/>
                <a:cs typeface="Times New Roman"/>
              </a:rPr>
              <a:t>package, does it </a:t>
            </a:r>
            <a:r>
              <a:rPr dirty="0" sz="1450" spc="-15" b="1">
                <a:latin typeface="Times New Roman"/>
                <a:cs typeface="Times New Roman"/>
              </a:rPr>
              <a:t>increase </a:t>
            </a:r>
            <a:r>
              <a:rPr dirty="0" sz="1450" spc="-10" b="1">
                <a:latin typeface="Times New Roman"/>
                <a:cs typeface="Times New Roman"/>
              </a:rPr>
              <a:t>the compiled size  </a:t>
            </a:r>
            <a:r>
              <a:rPr dirty="0" sz="1450" spc="-5" b="1">
                <a:latin typeface="Times New Roman"/>
                <a:cs typeface="Times New Roman"/>
              </a:rPr>
              <a:t>of </a:t>
            </a:r>
            <a:r>
              <a:rPr dirty="0" sz="1450" spc="-10" b="1">
                <a:latin typeface="Times New Roman"/>
                <a:cs typeface="Times New Roman"/>
              </a:rPr>
              <a:t>that class?</a:t>
            </a:r>
            <a:endParaRPr sz="1450">
              <a:latin typeface="Times New Roman"/>
              <a:cs typeface="Times New Roman"/>
            </a:endParaRPr>
          </a:p>
          <a:p>
            <a:pPr marL="441959" marR="218440" indent="-146685">
              <a:lnSpc>
                <a:spcPct val="103499"/>
              </a:lnSpc>
              <a:spcBef>
                <a:spcPts val="535"/>
              </a:spcBef>
            </a:pPr>
            <a:r>
              <a:rPr dirty="0" u="sng" sz="1450" spc="-10" b="1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A</a:t>
            </a:r>
            <a:r>
              <a:rPr dirty="0" sz="1450" spc="-10" b="1">
                <a:solidFill>
                  <a:srgbClr val="0000ED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No. The use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term “import” is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bit misleading. The </a:t>
            </a:r>
            <a:r>
              <a:rPr dirty="0" sz="1450" spc="-15">
                <a:latin typeface="Courier New"/>
                <a:cs typeface="Courier New"/>
              </a:rPr>
              <a:t>import</a:t>
            </a:r>
            <a:r>
              <a:rPr dirty="0" sz="1450" spc="-37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keyword does  </a:t>
            </a:r>
            <a:r>
              <a:rPr dirty="0" sz="1450" spc="-5">
                <a:latin typeface="Times New Roman"/>
                <a:cs typeface="Times New Roman"/>
              </a:rPr>
              <a:t>not </a:t>
            </a:r>
            <a:r>
              <a:rPr dirty="0" sz="1450" spc="-10">
                <a:latin typeface="Times New Roman"/>
                <a:cs typeface="Times New Roman"/>
              </a:rPr>
              <a:t>add the bytecode </a:t>
            </a:r>
            <a:r>
              <a:rPr dirty="0" sz="1450" spc="-5">
                <a:latin typeface="Times New Roman"/>
                <a:cs typeface="Times New Roman"/>
              </a:rPr>
              <a:t>of one </a:t>
            </a:r>
            <a:r>
              <a:rPr dirty="0" sz="1450" spc="-10">
                <a:latin typeface="Times New Roman"/>
                <a:cs typeface="Times New Roman"/>
              </a:rPr>
              <a:t>class </a:t>
            </a:r>
            <a:r>
              <a:rPr dirty="0" sz="1450" spc="-5">
                <a:latin typeface="Times New Roman"/>
                <a:cs typeface="Times New Roman"/>
              </a:rPr>
              <a:t>or one </a:t>
            </a:r>
            <a:r>
              <a:rPr dirty="0" sz="1450" spc="-10">
                <a:latin typeface="Times New Roman"/>
                <a:cs typeface="Times New Roman"/>
              </a:rPr>
              <a:t>package to the class you are</a:t>
            </a:r>
            <a:r>
              <a:rPr dirty="0" sz="1450" spc="8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creating.</a:t>
            </a:r>
            <a:endParaRPr sz="1450">
              <a:latin typeface="Times New Roman"/>
              <a:cs typeface="Times New Roman"/>
            </a:endParaRPr>
          </a:p>
          <a:p>
            <a:pPr marL="441959">
              <a:lnSpc>
                <a:spcPts val="1655"/>
              </a:lnSpc>
            </a:pPr>
            <a:r>
              <a:rPr dirty="0" sz="1450" spc="-10">
                <a:latin typeface="Times New Roman"/>
                <a:cs typeface="Times New Roman"/>
              </a:rPr>
              <a:t>Instead, it makes it easier to refer to classes within another</a:t>
            </a:r>
            <a:r>
              <a:rPr dirty="0" sz="1450" spc="5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class.</a:t>
            </a:r>
            <a:endParaRPr sz="1450">
              <a:latin typeface="Times New Roman"/>
              <a:cs typeface="Times New Roman"/>
            </a:endParaRPr>
          </a:p>
          <a:p>
            <a:pPr marL="441959" marR="50800">
              <a:lnSpc>
                <a:spcPct val="98000"/>
              </a:lnSpc>
              <a:spcBef>
                <a:spcPts val="670"/>
              </a:spcBef>
            </a:pPr>
            <a:r>
              <a:rPr dirty="0" sz="1450" spc="-10">
                <a:latin typeface="Times New Roman"/>
                <a:cs typeface="Times New Roman"/>
              </a:rPr>
              <a:t>The sole purpose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importing is to shorten the class names when they’re used in  Java statements. It would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cumbersome to always have to refer to full class names  such as </a:t>
            </a:r>
            <a:r>
              <a:rPr dirty="0" sz="1450" spc="-15">
                <a:latin typeface="Courier New"/>
                <a:cs typeface="Courier New"/>
              </a:rPr>
              <a:t>javax.swing.JButton </a:t>
            </a:r>
            <a:r>
              <a:rPr dirty="0" sz="1450" spc="-10">
                <a:latin typeface="Times New Roman"/>
                <a:cs typeface="Times New Roman"/>
              </a:rPr>
              <a:t>and </a:t>
            </a:r>
            <a:r>
              <a:rPr dirty="0" sz="1450" spc="-15">
                <a:latin typeface="Courier New"/>
                <a:cs typeface="Courier New"/>
              </a:rPr>
              <a:t>java.awt.Graphics </a:t>
            </a:r>
            <a:r>
              <a:rPr dirty="0" sz="1450" spc="-10">
                <a:latin typeface="Times New Roman"/>
                <a:cs typeface="Times New Roman"/>
              </a:rPr>
              <a:t>in </a:t>
            </a:r>
            <a:r>
              <a:rPr dirty="0" sz="1450" spc="-5">
                <a:latin typeface="Times New Roman"/>
                <a:cs typeface="Times New Roman"/>
              </a:rPr>
              <a:t>your </a:t>
            </a:r>
            <a:r>
              <a:rPr dirty="0" sz="1450" spc="-10">
                <a:latin typeface="Times New Roman"/>
                <a:cs typeface="Times New Roman"/>
              </a:rPr>
              <a:t>code  instead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calling them </a:t>
            </a:r>
            <a:r>
              <a:rPr dirty="0" sz="1450" spc="-15">
                <a:latin typeface="Courier New"/>
                <a:cs typeface="Courier New"/>
              </a:rPr>
              <a:t>JButton</a:t>
            </a:r>
            <a:r>
              <a:rPr dirty="0" sz="1450" spc="-49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and </a:t>
            </a:r>
            <a:r>
              <a:rPr dirty="0" sz="1450" spc="-15">
                <a:latin typeface="Courier New"/>
                <a:cs typeface="Courier New"/>
              </a:rPr>
              <a:t>Graphics</a:t>
            </a:r>
            <a:r>
              <a:rPr dirty="0" sz="1450" spc="-15">
                <a:latin typeface="Times New Roman"/>
                <a:cs typeface="Times New Roman"/>
              </a:rPr>
              <a:t>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15"/>
              </a:spcBef>
            </a:pPr>
            <a:r>
              <a:rPr dirty="0" sz="1650" spc="-5" b="1">
                <a:latin typeface="Times New Roman"/>
                <a:cs typeface="Times New Roman"/>
              </a:rPr>
              <a:t>Quiz</a:t>
            </a: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dirty="0" sz="1450" spc="-10">
                <a:latin typeface="Times New Roman"/>
                <a:cs typeface="Times New Roman"/>
              </a:rPr>
              <a:t>Review </a:t>
            </a:r>
            <a:r>
              <a:rPr dirty="0" sz="1450" spc="-20">
                <a:latin typeface="Times New Roman"/>
                <a:cs typeface="Times New Roman"/>
              </a:rPr>
              <a:t>today’s </a:t>
            </a:r>
            <a:r>
              <a:rPr dirty="0" sz="1450" spc="-10">
                <a:latin typeface="Times New Roman"/>
                <a:cs typeface="Times New Roman"/>
              </a:rPr>
              <a:t>material by taking this three-question</a:t>
            </a:r>
            <a:r>
              <a:rPr dirty="0" sz="1450" spc="3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quiz.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70"/>
              </a:spcBef>
            </a:pPr>
            <a:r>
              <a:rPr dirty="0" sz="1650" spc="-5" b="1">
                <a:latin typeface="Times New Roman"/>
                <a:cs typeface="Times New Roman"/>
              </a:rPr>
              <a:t>Questions</a:t>
            </a:r>
            <a:endParaRPr sz="1650">
              <a:latin typeface="Times New Roman"/>
              <a:cs typeface="Times New Roman"/>
            </a:endParaRPr>
          </a:p>
          <a:p>
            <a:pPr marL="268605">
              <a:lnSpc>
                <a:spcPct val="100000"/>
              </a:lnSpc>
              <a:spcBef>
                <a:spcPts val="670"/>
              </a:spcBef>
            </a:pPr>
            <a:r>
              <a:rPr dirty="0" u="sng" sz="1450" spc="-5" b="1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3" action="ppaction://hlinksldjump"/>
              </a:rPr>
              <a:t>1.</a:t>
            </a:r>
            <a:r>
              <a:rPr dirty="0" sz="1450" spc="-5" b="1">
                <a:solidFill>
                  <a:srgbClr val="0000ED"/>
                </a:solidFill>
                <a:latin typeface="Times New Roman"/>
                <a:cs typeface="Times New Roman"/>
                <a:hlinkClick r:id="rId3" action="ppaction://hlinksldjump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What is another word for </a:t>
            </a:r>
            <a:r>
              <a:rPr dirty="0" sz="1450" spc="-5">
                <a:latin typeface="Times New Roman"/>
                <a:cs typeface="Times New Roman"/>
              </a:rPr>
              <a:t>a</a:t>
            </a:r>
            <a:r>
              <a:rPr dirty="0" sz="1450" spc="1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class?</a:t>
            </a:r>
            <a:endParaRPr sz="1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r>
              <a:rPr dirty="0"/>
              <a:t>24</a:t>
            </a:r>
            <a:r>
              <a:rPr dirty="0"/>
              <a:t> of</a:t>
            </a:r>
            <a:r>
              <a:rPr dirty="0" spc="-90"/>
              <a:t> </a:t>
            </a:r>
            <a:r>
              <a:rPr dirty="0"/>
              <a:t>24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700452" y="334868"/>
            <a:ext cx="5151755" cy="3345815"/>
          </a:xfrm>
          <a:prstGeom prst="rect">
            <a:avLst/>
          </a:prstGeom>
        </p:spPr>
        <p:txBody>
          <a:bodyPr wrap="square" lIns="0" tIns="93345" rIns="0" bIns="0" rtlCol="0" vert="horz">
            <a:spAutoFit/>
          </a:bodyPr>
          <a:lstStyle/>
          <a:p>
            <a:pPr marL="445770" indent="-222885">
              <a:lnSpc>
                <a:spcPct val="100000"/>
              </a:lnSpc>
              <a:spcBef>
                <a:spcPts val="735"/>
              </a:spcBef>
              <a:buFont typeface="Times New Roman"/>
              <a:buAutoNum type="alphaUcPeriod"/>
              <a:tabLst>
                <a:tab pos="446405" algn="l"/>
              </a:tabLst>
            </a:pPr>
            <a:r>
              <a:rPr dirty="0" sz="1450" spc="-10">
                <a:latin typeface="Times New Roman"/>
                <a:cs typeface="Times New Roman"/>
              </a:rPr>
              <a:t>Object</a:t>
            </a:r>
            <a:endParaRPr sz="1450">
              <a:latin typeface="Times New Roman"/>
              <a:cs typeface="Times New Roman"/>
            </a:endParaRPr>
          </a:p>
          <a:p>
            <a:pPr marL="435609" indent="-212725">
              <a:lnSpc>
                <a:spcPct val="100000"/>
              </a:lnSpc>
              <a:spcBef>
                <a:spcPts val="640"/>
              </a:spcBef>
              <a:buFont typeface="Times New Roman"/>
              <a:buAutoNum type="alphaUcPeriod"/>
              <a:tabLst>
                <a:tab pos="436245" algn="l"/>
              </a:tabLst>
            </a:pPr>
            <a:r>
              <a:rPr dirty="0" sz="1450" spc="-25">
                <a:latin typeface="Times New Roman"/>
                <a:cs typeface="Times New Roman"/>
              </a:rPr>
              <a:t>Template</a:t>
            </a:r>
            <a:endParaRPr sz="1450">
              <a:latin typeface="Times New Roman"/>
              <a:cs typeface="Times New Roman"/>
            </a:endParaRPr>
          </a:p>
          <a:p>
            <a:pPr marL="445770" indent="-222885">
              <a:lnSpc>
                <a:spcPct val="100000"/>
              </a:lnSpc>
              <a:spcBef>
                <a:spcPts val="635"/>
              </a:spcBef>
              <a:buFont typeface="Times New Roman"/>
              <a:buAutoNum type="alphaUcPeriod"/>
              <a:tabLst>
                <a:tab pos="446405" algn="l"/>
              </a:tabLst>
            </a:pPr>
            <a:r>
              <a:rPr dirty="0" sz="1450" spc="-10">
                <a:latin typeface="Times New Roman"/>
                <a:cs typeface="Times New Roman"/>
              </a:rPr>
              <a:t>Instance</a:t>
            </a:r>
            <a:endParaRPr sz="1450">
              <a:latin typeface="Times New Roman"/>
              <a:cs typeface="Times New Roman"/>
            </a:endParaRPr>
          </a:p>
          <a:p>
            <a:pPr marL="194945" indent="-182245">
              <a:lnSpc>
                <a:spcPct val="100000"/>
              </a:lnSpc>
              <a:spcBef>
                <a:spcPts val="635"/>
              </a:spcBef>
              <a:buAutoNum type="arabicPeriod" startAt="2"/>
              <a:tabLst>
                <a:tab pos="195580" algn="l"/>
              </a:tabLst>
            </a:pPr>
            <a:r>
              <a:rPr dirty="0" sz="1450" spc="-10">
                <a:latin typeface="Times New Roman"/>
                <a:cs typeface="Times New Roman"/>
              </a:rPr>
              <a:t>W</a:t>
            </a:r>
            <a:r>
              <a:rPr dirty="0" sz="1450" spc="-10">
                <a:latin typeface="Times New Roman"/>
                <a:cs typeface="Times New Roman"/>
              </a:rPr>
              <a:t>hen you create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subclass, what must you define about that</a:t>
            </a:r>
            <a:r>
              <a:rPr dirty="0" sz="1450" spc="8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class?</a:t>
            </a:r>
            <a:endParaRPr sz="1450">
              <a:latin typeface="Times New Roman"/>
              <a:cs typeface="Times New Roman"/>
            </a:endParaRPr>
          </a:p>
          <a:p>
            <a:pPr lvl="1" marL="445770" indent="-222885">
              <a:lnSpc>
                <a:spcPct val="100000"/>
              </a:lnSpc>
              <a:spcBef>
                <a:spcPts val="640"/>
              </a:spcBef>
              <a:buFont typeface="Times New Roman"/>
              <a:buAutoNum type="alphaUcPeriod"/>
              <a:tabLst>
                <a:tab pos="446405" algn="l"/>
              </a:tabLst>
            </a:pPr>
            <a:r>
              <a:rPr dirty="0" sz="1450" spc="-10">
                <a:latin typeface="Times New Roman"/>
                <a:cs typeface="Times New Roman"/>
              </a:rPr>
              <a:t>Nothing. Everything is defined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20">
                <a:latin typeface="Times New Roman"/>
                <a:cs typeface="Times New Roman"/>
              </a:rPr>
              <a:t>already.</a:t>
            </a:r>
            <a:endParaRPr sz="1450">
              <a:latin typeface="Times New Roman"/>
              <a:cs typeface="Times New Roman"/>
            </a:endParaRPr>
          </a:p>
          <a:p>
            <a:pPr lvl="1" marL="435609" indent="-212725">
              <a:lnSpc>
                <a:spcPct val="100000"/>
              </a:lnSpc>
              <a:spcBef>
                <a:spcPts val="635"/>
              </a:spcBef>
              <a:buFont typeface="Times New Roman"/>
              <a:buAutoNum type="alphaUcPeriod"/>
              <a:tabLst>
                <a:tab pos="436245" algn="l"/>
              </a:tabLst>
            </a:pPr>
            <a:r>
              <a:rPr dirty="0" sz="1450" spc="-10">
                <a:latin typeface="Times New Roman"/>
                <a:cs typeface="Times New Roman"/>
              </a:rPr>
              <a:t>Things that are </a:t>
            </a:r>
            <a:r>
              <a:rPr dirty="0" sz="1450" spc="-15">
                <a:latin typeface="Times New Roman"/>
                <a:cs typeface="Times New Roman"/>
              </a:rPr>
              <a:t>different </a:t>
            </a:r>
            <a:r>
              <a:rPr dirty="0" sz="1450" spc="-10">
                <a:latin typeface="Times New Roman"/>
                <a:cs typeface="Times New Roman"/>
              </a:rPr>
              <a:t>from its</a:t>
            </a:r>
            <a:r>
              <a:rPr dirty="0" sz="1450" spc="2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superclass</a:t>
            </a:r>
            <a:endParaRPr sz="1450">
              <a:latin typeface="Times New Roman"/>
              <a:cs typeface="Times New Roman"/>
            </a:endParaRPr>
          </a:p>
          <a:p>
            <a:pPr lvl="1" marL="445770" indent="-222885">
              <a:lnSpc>
                <a:spcPct val="100000"/>
              </a:lnSpc>
              <a:spcBef>
                <a:spcPts val="635"/>
              </a:spcBef>
              <a:buFont typeface="Times New Roman"/>
              <a:buAutoNum type="alphaUcPeriod"/>
              <a:tabLst>
                <a:tab pos="446405" algn="l"/>
              </a:tabLst>
            </a:pPr>
            <a:r>
              <a:rPr dirty="0" sz="1450" spc="-10">
                <a:latin typeface="Times New Roman"/>
                <a:cs typeface="Times New Roman"/>
              </a:rPr>
              <a:t>Everything about 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class</a:t>
            </a:r>
            <a:endParaRPr sz="1450">
              <a:latin typeface="Times New Roman"/>
              <a:cs typeface="Times New Roman"/>
            </a:endParaRPr>
          </a:p>
          <a:p>
            <a:pPr marL="194945" indent="-182245">
              <a:lnSpc>
                <a:spcPct val="100000"/>
              </a:lnSpc>
              <a:spcBef>
                <a:spcPts val="640"/>
              </a:spcBef>
              <a:buAutoNum type="arabicPeriod" startAt="2"/>
              <a:tabLst>
                <a:tab pos="195580" algn="l"/>
              </a:tabLst>
            </a:pPr>
            <a:r>
              <a:rPr dirty="0" sz="1450" spc="-10">
                <a:latin typeface="Times New Roman"/>
                <a:cs typeface="Times New Roman"/>
              </a:rPr>
              <a:t>W</a:t>
            </a:r>
            <a:r>
              <a:rPr dirty="0" sz="1450" spc="-10">
                <a:latin typeface="Times New Roman"/>
                <a:cs typeface="Times New Roman"/>
              </a:rPr>
              <a:t>hat does an instance method </a:t>
            </a:r>
            <a:r>
              <a:rPr dirty="0" sz="1450" spc="-5">
                <a:latin typeface="Times New Roman"/>
                <a:cs typeface="Times New Roman"/>
              </a:rPr>
              <a:t>of a </a:t>
            </a:r>
            <a:r>
              <a:rPr dirty="0" sz="1450" spc="-10">
                <a:latin typeface="Times New Roman"/>
                <a:cs typeface="Times New Roman"/>
              </a:rPr>
              <a:t>class</a:t>
            </a:r>
            <a:r>
              <a:rPr dirty="0" sz="1450" spc="1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represent?</a:t>
            </a:r>
            <a:endParaRPr sz="1450">
              <a:latin typeface="Times New Roman"/>
              <a:cs typeface="Times New Roman"/>
            </a:endParaRPr>
          </a:p>
          <a:p>
            <a:pPr lvl="1" marL="445770" indent="-222885">
              <a:lnSpc>
                <a:spcPct val="100000"/>
              </a:lnSpc>
              <a:spcBef>
                <a:spcPts val="635"/>
              </a:spcBef>
              <a:buFont typeface="Times New Roman"/>
              <a:buAutoNum type="alphaUcPeriod"/>
              <a:tabLst>
                <a:tab pos="446405" algn="l"/>
              </a:tabLst>
            </a:pPr>
            <a:r>
              <a:rPr dirty="0" sz="1450" spc="-10">
                <a:latin typeface="Times New Roman"/>
                <a:cs typeface="Times New Roman"/>
              </a:rPr>
              <a:t>The attributes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that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class</a:t>
            </a:r>
            <a:endParaRPr sz="1450">
              <a:latin typeface="Times New Roman"/>
              <a:cs typeface="Times New Roman"/>
            </a:endParaRPr>
          </a:p>
          <a:p>
            <a:pPr lvl="1" marL="435609" indent="-212725">
              <a:lnSpc>
                <a:spcPct val="100000"/>
              </a:lnSpc>
              <a:spcBef>
                <a:spcPts val="635"/>
              </a:spcBef>
              <a:buFont typeface="Times New Roman"/>
              <a:buAutoNum type="alphaUcPeriod"/>
              <a:tabLst>
                <a:tab pos="436245" algn="l"/>
              </a:tabLst>
            </a:pPr>
            <a:r>
              <a:rPr dirty="0" sz="1450" spc="-10">
                <a:latin typeface="Times New Roman"/>
                <a:cs typeface="Times New Roman"/>
              </a:rPr>
              <a:t>The behavior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that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class</a:t>
            </a:r>
            <a:endParaRPr sz="1450">
              <a:latin typeface="Times New Roman"/>
              <a:cs typeface="Times New Roman"/>
            </a:endParaRPr>
          </a:p>
          <a:p>
            <a:pPr lvl="1" marL="445770" indent="-222885">
              <a:lnSpc>
                <a:spcPct val="100000"/>
              </a:lnSpc>
              <a:spcBef>
                <a:spcPts val="640"/>
              </a:spcBef>
              <a:buFont typeface="Times New Roman"/>
              <a:buAutoNum type="alphaUcPeriod"/>
              <a:tabLst>
                <a:tab pos="446405" algn="l"/>
              </a:tabLst>
            </a:pPr>
            <a:r>
              <a:rPr dirty="0" sz="1450" spc="-10">
                <a:latin typeface="Times New Roman"/>
                <a:cs typeface="Times New Roman"/>
              </a:rPr>
              <a:t>The behavior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an object created from that</a:t>
            </a:r>
            <a:r>
              <a:rPr dirty="0" sz="1450" spc="2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class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4248" y="4313012"/>
            <a:ext cx="6240780" cy="20472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2860" marR="1064260" indent="-10795">
              <a:lnSpc>
                <a:spcPct val="136600"/>
              </a:lnSpc>
              <a:spcBef>
                <a:spcPts val="100"/>
              </a:spcBef>
            </a:pPr>
            <a:r>
              <a:rPr dirty="0" sz="1450" spc="-10">
                <a:latin typeface="Times New Roman"/>
                <a:cs typeface="Times New Roman"/>
              </a:rPr>
              <a:t>An</a:t>
            </a:r>
            <a:r>
              <a:rPr dirty="0" sz="1450" spc="-10">
                <a:latin typeface="Times New Roman"/>
                <a:cs typeface="Times New Roman"/>
              </a:rPr>
              <a:t>s</a:t>
            </a:r>
            <a:r>
              <a:rPr dirty="0" sz="1450" spc="-10">
                <a:latin typeface="Times New Roman"/>
                <a:cs typeface="Times New Roman"/>
              </a:rPr>
              <a:t>wer it </a:t>
            </a:r>
            <a:r>
              <a:rPr dirty="0" baseline="1984" sz="2100">
                <a:latin typeface="Times New Roman"/>
                <a:cs typeface="Times New Roman"/>
              </a:rPr>
              <a:t>the following questions </a:t>
            </a:r>
            <a:r>
              <a:rPr dirty="0" sz="1450" spc="-10">
                <a:latin typeface="Times New Roman"/>
                <a:cs typeface="Times New Roman"/>
              </a:rPr>
              <a:t>without looking at </a:t>
            </a:r>
            <a:r>
              <a:rPr dirty="0" sz="1450" spc="-20">
                <a:latin typeface="Times New Roman"/>
                <a:cs typeface="Times New Roman"/>
              </a:rPr>
              <a:t>today’s </a:t>
            </a:r>
            <a:r>
              <a:rPr dirty="0" sz="1450" spc="-10">
                <a:latin typeface="Times New Roman"/>
                <a:cs typeface="Times New Roman"/>
              </a:rPr>
              <a:t>material.  Which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following statements is</a:t>
            </a:r>
            <a:r>
              <a:rPr dirty="0" sz="1450" spc="1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true?</a:t>
            </a:r>
            <a:endParaRPr sz="1450">
              <a:latin typeface="Times New Roman"/>
              <a:cs typeface="Times New Roman"/>
            </a:endParaRPr>
          </a:p>
          <a:p>
            <a:pPr marL="548005" indent="-223520">
              <a:lnSpc>
                <a:spcPct val="100000"/>
              </a:lnSpc>
              <a:spcBef>
                <a:spcPts val="635"/>
              </a:spcBef>
              <a:buFont typeface="Times New Roman"/>
              <a:buAutoNum type="alphaUcPeriod"/>
              <a:tabLst>
                <a:tab pos="548640" algn="l"/>
              </a:tabLst>
            </a:pPr>
            <a:r>
              <a:rPr dirty="0" sz="1450" spc="-10">
                <a:latin typeface="Times New Roman"/>
                <a:cs typeface="Times New Roman"/>
              </a:rPr>
              <a:t>All objects created from the same class must </a:t>
            </a:r>
            <a:r>
              <a:rPr dirty="0" sz="1450" spc="-5">
                <a:latin typeface="Times New Roman"/>
                <a:cs typeface="Times New Roman"/>
              </a:rPr>
              <a:t>be</a:t>
            </a:r>
            <a:r>
              <a:rPr dirty="0" sz="1450" spc="3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identical.</a:t>
            </a:r>
            <a:endParaRPr sz="1450">
              <a:latin typeface="Times New Roman"/>
              <a:cs typeface="Times New Roman"/>
            </a:endParaRPr>
          </a:p>
          <a:p>
            <a:pPr marL="507365" marR="5080" indent="-182880">
              <a:lnSpc>
                <a:spcPts val="1660"/>
              </a:lnSpc>
              <a:spcBef>
                <a:spcPts val="760"/>
              </a:spcBef>
              <a:buFont typeface="Times New Roman"/>
              <a:buAutoNum type="alphaUcPeriod"/>
              <a:tabLst>
                <a:tab pos="538480" algn="l"/>
              </a:tabLst>
            </a:pPr>
            <a:r>
              <a:rPr dirty="0" sz="1450" spc="-10">
                <a:latin typeface="Times New Roman"/>
                <a:cs typeface="Times New Roman"/>
              </a:rPr>
              <a:t>A</a:t>
            </a:r>
            <a:r>
              <a:rPr dirty="0" sz="1450" spc="-10">
                <a:latin typeface="Times New Roman"/>
                <a:cs typeface="Times New Roman"/>
              </a:rPr>
              <a:t>ll objects created from the same class can have </a:t>
            </a:r>
            <a:r>
              <a:rPr dirty="0" sz="1450" spc="-15">
                <a:latin typeface="Times New Roman"/>
                <a:cs typeface="Times New Roman"/>
              </a:rPr>
              <a:t>different </a:t>
            </a:r>
            <a:r>
              <a:rPr dirty="0" sz="1450" spc="-10">
                <a:latin typeface="Times New Roman"/>
                <a:cs typeface="Times New Roman"/>
              </a:rPr>
              <a:t>attributes than each  </a:t>
            </a:r>
            <a:r>
              <a:rPr dirty="0" sz="1450" spc="-20">
                <a:latin typeface="Times New Roman"/>
                <a:cs typeface="Times New Roman"/>
              </a:rPr>
              <a:t>other.</a:t>
            </a:r>
            <a:endParaRPr sz="1450">
              <a:latin typeface="Times New Roman"/>
              <a:cs typeface="Times New Roman"/>
            </a:endParaRPr>
          </a:p>
          <a:p>
            <a:pPr marL="548005" indent="-223520">
              <a:lnSpc>
                <a:spcPct val="100000"/>
              </a:lnSpc>
              <a:spcBef>
                <a:spcPts val="590"/>
              </a:spcBef>
              <a:buFont typeface="Times New Roman"/>
              <a:buAutoNum type="alphaUcPeriod"/>
              <a:tabLst>
                <a:tab pos="548640" algn="l"/>
              </a:tabLst>
            </a:pPr>
            <a:r>
              <a:rPr dirty="0" sz="1450" spc="-10">
                <a:latin typeface="Times New Roman"/>
                <a:cs typeface="Times New Roman"/>
              </a:rPr>
              <a:t>A</a:t>
            </a:r>
            <a:r>
              <a:rPr dirty="0" sz="1450" spc="-10">
                <a:latin typeface="Times New Roman"/>
                <a:cs typeface="Times New Roman"/>
              </a:rPr>
              <a:t>n object inherits attributes and behavior from the class used to create</a:t>
            </a:r>
            <a:r>
              <a:rPr dirty="0" sz="1450" spc="9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it.</a:t>
            </a:r>
            <a:endParaRPr sz="1450">
              <a:latin typeface="Times New Roman"/>
              <a:cs typeface="Times New Roman"/>
            </a:endParaRPr>
          </a:p>
          <a:p>
            <a:pPr marL="548005" indent="-223520">
              <a:lnSpc>
                <a:spcPct val="100000"/>
              </a:lnSpc>
              <a:spcBef>
                <a:spcPts val="640"/>
              </a:spcBef>
              <a:buFont typeface="Times New Roman"/>
              <a:buAutoNum type="alphaUcPeriod"/>
              <a:tabLst>
                <a:tab pos="548640" algn="l"/>
              </a:tabLst>
            </a:pPr>
            <a:r>
              <a:rPr dirty="0" sz="1450" spc="-10">
                <a:latin typeface="Times New Roman"/>
                <a:cs typeface="Times New Roman"/>
              </a:rPr>
              <a:t>A class inherits attributes and behavior from its</a:t>
            </a:r>
            <a:r>
              <a:rPr dirty="0" sz="1450" spc="-4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subclass.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14" y="7340538"/>
            <a:ext cx="6351905" cy="1166495"/>
          </a:xfrm>
          <a:prstGeom prst="rect">
            <a:avLst/>
          </a:prstGeom>
        </p:spPr>
        <p:txBody>
          <a:bodyPr wrap="square" lIns="0" tIns="1123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dirty="0" sz="1650" spc="-5" b="1">
                <a:latin typeface="Times New Roman"/>
                <a:cs typeface="Times New Roman"/>
              </a:rPr>
              <a:t>Exercises</a:t>
            </a: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65"/>
              </a:spcBef>
            </a:pPr>
            <a:r>
              <a:rPr dirty="0" sz="1450" spc="-60">
                <a:latin typeface="Times New Roman"/>
                <a:cs typeface="Times New Roman"/>
              </a:rPr>
              <a:t>To </a:t>
            </a:r>
            <a:r>
              <a:rPr dirty="0" sz="1450" spc="-10">
                <a:latin typeface="Times New Roman"/>
                <a:cs typeface="Times New Roman"/>
              </a:rPr>
              <a:t>extend </a:t>
            </a:r>
            <a:r>
              <a:rPr dirty="0" sz="1450" spc="-5">
                <a:latin typeface="Times New Roman"/>
                <a:cs typeface="Times New Roman"/>
              </a:rPr>
              <a:t>your </a:t>
            </a:r>
            <a:r>
              <a:rPr dirty="0" sz="1450" spc="-10">
                <a:latin typeface="Times New Roman"/>
                <a:cs typeface="Times New Roman"/>
              </a:rPr>
              <a:t>knowledge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subjects covered </a:t>
            </a:r>
            <a:r>
              <a:rPr dirty="0" sz="1450" spc="-25">
                <a:latin typeface="Times New Roman"/>
                <a:cs typeface="Times New Roman"/>
              </a:rPr>
              <a:t>today, </a:t>
            </a:r>
            <a:r>
              <a:rPr dirty="0" sz="1450" spc="-10">
                <a:latin typeface="Times New Roman"/>
                <a:cs typeface="Times New Roman"/>
              </a:rPr>
              <a:t>try the following</a:t>
            </a:r>
            <a:r>
              <a:rPr dirty="0" sz="1450" spc="17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exercises:</a:t>
            </a:r>
            <a:endParaRPr sz="1450">
              <a:latin typeface="Times New Roman"/>
              <a:cs typeface="Times New Roman"/>
            </a:endParaRPr>
          </a:p>
          <a:p>
            <a:pPr marL="295910">
              <a:lnSpc>
                <a:spcPts val="1614"/>
              </a:lnSpc>
              <a:spcBef>
                <a:spcPts val="640"/>
              </a:spcBef>
            </a:pPr>
            <a:r>
              <a:rPr dirty="0" sz="1450" spc="-5" b="1">
                <a:latin typeface="Times New Roman"/>
                <a:cs typeface="Times New Roman"/>
              </a:rPr>
              <a:t>1.</a:t>
            </a:r>
            <a:r>
              <a:rPr dirty="0" sz="1450" b="1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In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main()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method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of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MarsRobot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class,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create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a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second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MarsRobot</a:t>
            </a:r>
            <a:endParaRPr sz="1450">
              <a:latin typeface="Courier New"/>
              <a:cs typeface="Courier New"/>
            </a:endParaRPr>
          </a:p>
          <a:p>
            <a:pPr marL="291465">
              <a:lnSpc>
                <a:spcPts val="1555"/>
              </a:lnSpc>
            </a:pPr>
            <a:r>
              <a:rPr dirty="0" sz="1400">
                <a:latin typeface="Times New Roman"/>
                <a:cs typeface="Times New Roman"/>
              </a:rPr>
              <a:t>robot named opportunity, set up its instance variables, and display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them.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77142" y="521337"/>
            <a:ext cx="91411" cy="91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777142" y="1262192"/>
            <a:ext cx="91411" cy="91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77142" y="1582308"/>
            <a:ext cx="91411" cy="91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77142" y="1902424"/>
            <a:ext cx="91411" cy="91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874136" y="417184"/>
            <a:ext cx="6236335" cy="2083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326390" indent="27305">
              <a:lnSpc>
                <a:spcPct val="99300"/>
              </a:lnSpc>
              <a:spcBef>
                <a:spcPts val="100"/>
              </a:spcBef>
            </a:pPr>
            <a:r>
              <a:rPr dirty="0" sz="1450" spc="-10" b="1">
                <a:latin typeface="Times New Roman"/>
                <a:cs typeface="Times New Roman"/>
              </a:rPr>
              <a:t>Line 9</a:t>
            </a:r>
            <a:r>
              <a:rPr dirty="0" sz="1450" spc="-10">
                <a:latin typeface="Times New Roman"/>
                <a:cs typeface="Times New Roman"/>
              </a:rPr>
              <a:t>—On this line and others that </a:t>
            </a:r>
            <a:r>
              <a:rPr dirty="0" sz="1450" spc="-20">
                <a:latin typeface="Times New Roman"/>
                <a:cs typeface="Times New Roman"/>
              </a:rPr>
              <a:t>follow,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call to the  </a:t>
            </a:r>
            <a:r>
              <a:rPr dirty="0" sz="1450" spc="-15">
                <a:latin typeface="Courier New"/>
                <a:cs typeface="Courier New"/>
              </a:rPr>
              <a:t>System.out.println()</a:t>
            </a:r>
            <a:r>
              <a:rPr dirty="0" sz="1450" spc="-38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method displays the text within parentheses to the  output device (your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monitor).</a:t>
            </a:r>
            <a:endParaRPr sz="1450">
              <a:latin typeface="Times New Roman"/>
              <a:cs typeface="Times New Roman"/>
            </a:endParaRPr>
          </a:p>
          <a:p>
            <a:pPr marL="40005">
              <a:lnSpc>
                <a:spcPct val="100000"/>
              </a:lnSpc>
              <a:spcBef>
                <a:spcPts val="640"/>
              </a:spcBef>
            </a:pPr>
            <a:r>
              <a:rPr dirty="0" sz="1450" spc="-10" b="1">
                <a:latin typeface="Times New Roman"/>
                <a:cs typeface="Times New Roman"/>
              </a:rPr>
              <a:t>Line 10</a:t>
            </a:r>
            <a:r>
              <a:rPr dirty="0" sz="1450" spc="-10">
                <a:latin typeface="Times New Roman"/>
                <a:cs typeface="Times New Roman"/>
              </a:rPr>
              <a:t>—The </a:t>
            </a:r>
            <a:r>
              <a:rPr dirty="0" sz="1450" spc="-15">
                <a:latin typeface="Courier New"/>
                <a:cs typeface="Courier New"/>
              </a:rPr>
              <a:t>speed</a:t>
            </a:r>
            <a:r>
              <a:rPr dirty="0" sz="1450" spc="-46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instance variable is set to the value </a:t>
            </a:r>
            <a:r>
              <a:rPr dirty="0" sz="1450" spc="-5">
                <a:latin typeface="Times New Roman"/>
                <a:cs typeface="Times New Roman"/>
              </a:rPr>
              <a:t>3.</a:t>
            </a:r>
            <a:endParaRPr sz="1450">
              <a:latin typeface="Times New Roman"/>
              <a:cs typeface="Times New Roman"/>
            </a:endParaRPr>
          </a:p>
          <a:p>
            <a:pPr marL="40005">
              <a:lnSpc>
                <a:spcPct val="100000"/>
              </a:lnSpc>
              <a:spcBef>
                <a:spcPts val="780"/>
              </a:spcBef>
            </a:pPr>
            <a:r>
              <a:rPr dirty="0" sz="1450" spc="-10" b="1">
                <a:latin typeface="Times New Roman"/>
                <a:cs typeface="Times New Roman"/>
              </a:rPr>
              <a:t>Line 13</a:t>
            </a:r>
            <a:r>
              <a:rPr dirty="0" sz="1450" spc="-10">
                <a:latin typeface="Times New Roman"/>
                <a:cs typeface="Times New Roman"/>
              </a:rPr>
              <a:t>—The </a:t>
            </a:r>
            <a:r>
              <a:rPr dirty="0" sz="1450" spc="-15">
                <a:latin typeface="Courier New"/>
                <a:cs typeface="Courier New"/>
              </a:rPr>
              <a:t>temperature</a:t>
            </a:r>
            <a:r>
              <a:rPr dirty="0" sz="1450" spc="-45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instance variable is set to the value </a:t>
            </a:r>
            <a:r>
              <a:rPr dirty="0" sz="1450" spc="-5">
                <a:latin typeface="Times New Roman"/>
                <a:cs typeface="Times New Roman"/>
              </a:rPr>
              <a:t>–90.</a:t>
            </a:r>
            <a:endParaRPr sz="1450">
              <a:latin typeface="Times New Roman"/>
              <a:cs typeface="Times New Roman"/>
            </a:endParaRPr>
          </a:p>
          <a:p>
            <a:pPr marL="12700" marR="5080" indent="27305">
              <a:lnSpc>
                <a:spcPct val="103499"/>
              </a:lnSpc>
              <a:spcBef>
                <a:spcPts val="720"/>
              </a:spcBef>
            </a:pPr>
            <a:r>
              <a:rPr dirty="0" sz="1450" spc="-10" b="1">
                <a:latin typeface="Times New Roman"/>
                <a:cs typeface="Times New Roman"/>
              </a:rPr>
              <a:t>Line 16</a:t>
            </a:r>
            <a:r>
              <a:rPr dirty="0" sz="1450" spc="-10">
                <a:latin typeface="Times New Roman"/>
                <a:cs typeface="Times New Roman"/>
              </a:rPr>
              <a:t>—The </a:t>
            </a:r>
            <a:r>
              <a:rPr dirty="0" sz="1450" spc="-15">
                <a:latin typeface="Courier New"/>
                <a:cs typeface="Courier New"/>
              </a:rPr>
              <a:t>checkTemperature() </a:t>
            </a:r>
            <a:r>
              <a:rPr dirty="0" sz="1450" spc="-10">
                <a:latin typeface="Times New Roman"/>
                <a:cs typeface="Times New Roman"/>
              </a:rPr>
              <a:t>method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5">
                <a:latin typeface="Courier New"/>
                <a:cs typeface="Courier New"/>
              </a:rPr>
              <a:t>spirit </a:t>
            </a:r>
            <a:r>
              <a:rPr dirty="0" sz="1450" spc="-10">
                <a:latin typeface="Times New Roman"/>
                <a:cs typeface="Times New Roman"/>
              </a:rPr>
              <a:t>object is called.  This method checks to see whether the </a:t>
            </a:r>
            <a:r>
              <a:rPr dirty="0" sz="1450" spc="-15">
                <a:latin typeface="Courier New"/>
                <a:cs typeface="Courier New"/>
              </a:rPr>
              <a:t>temperature</a:t>
            </a:r>
            <a:r>
              <a:rPr dirty="0" sz="1450" spc="-36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instance variable is less than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z="1450" spc="-5">
                <a:latin typeface="Times New Roman"/>
                <a:cs typeface="Times New Roman"/>
              </a:rPr>
              <a:t>–80. </a:t>
            </a:r>
            <a:r>
              <a:rPr dirty="0" sz="1450" spc="-10">
                <a:latin typeface="Times New Roman"/>
                <a:cs typeface="Times New Roman"/>
              </a:rPr>
              <a:t>If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it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is,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status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speed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are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assigned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new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values.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r>
              <a:rPr dirty="0"/>
              <a:t>14</a:t>
            </a:r>
            <a:r>
              <a:rPr dirty="0"/>
              <a:t> of</a:t>
            </a:r>
            <a:r>
              <a:rPr dirty="0" spc="-90"/>
              <a:t> </a:t>
            </a:r>
            <a:r>
              <a:rPr dirty="0"/>
              <a:t>24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44501" y="4059130"/>
            <a:ext cx="6633209" cy="5960110"/>
          </a:xfrm>
          <a:prstGeom prst="rect">
            <a:avLst/>
          </a:prstGeom>
        </p:spPr>
        <p:txBody>
          <a:bodyPr wrap="square" lIns="0" tIns="1123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dirty="0" sz="1650" spc="-5" b="1">
                <a:latin typeface="Times New Roman"/>
                <a:cs typeface="Times New Roman"/>
              </a:rPr>
              <a:t>Organizing Classes </a:t>
            </a:r>
            <a:r>
              <a:rPr dirty="0" sz="1650" b="1">
                <a:latin typeface="Times New Roman"/>
                <a:cs typeface="Times New Roman"/>
              </a:rPr>
              <a:t>and Class</a:t>
            </a:r>
            <a:r>
              <a:rPr dirty="0" sz="1650" spc="5" b="1">
                <a:latin typeface="Times New Roman"/>
                <a:cs typeface="Times New Roman"/>
              </a:rPr>
              <a:t> </a:t>
            </a:r>
            <a:r>
              <a:rPr dirty="0" sz="1650" b="1">
                <a:latin typeface="Times New Roman"/>
                <a:cs typeface="Times New Roman"/>
              </a:rPr>
              <a:t>Behavior</a:t>
            </a:r>
            <a:endParaRPr sz="1650">
              <a:latin typeface="Times New Roman"/>
              <a:cs typeface="Times New Roman"/>
            </a:endParaRPr>
          </a:p>
          <a:p>
            <a:pPr marL="12700" marR="421640">
              <a:lnSpc>
                <a:spcPts val="1660"/>
              </a:lnSpc>
              <a:spcBef>
                <a:spcPts val="790"/>
              </a:spcBef>
            </a:pPr>
            <a:r>
              <a:rPr dirty="0" sz="1450" spc="-10">
                <a:latin typeface="Times New Roman"/>
                <a:cs typeface="Times New Roman"/>
              </a:rPr>
              <a:t>Object-oriented programming in Java also requires three more concepts: inheritance,  interfaces, and packages. All three are mechanisms for organizing classes and class  </a:t>
            </a:r>
            <a:r>
              <a:rPr dirty="0" sz="1450" spc="-20">
                <a:latin typeface="Times New Roman"/>
                <a:cs typeface="Times New Roman"/>
              </a:rPr>
              <a:t>behavior.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25"/>
              </a:spcBef>
            </a:pPr>
            <a:r>
              <a:rPr dirty="0" sz="1650" spc="-5" b="1">
                <a:latin typeface="Times New Roman"/>
                <a:cs typeface="Times New Roman"/>
              </a:rPr>
              <a:t>Inheritance</a:t>
            </a:r>
            <a:endParaRPr sz="1650">
              <a:latin typeface="Times New Roman"/>
              <a:cs typeface="Times New Roman"/>
            </a:endParaRPr>
          </a:p>
          <a:p>
            <a:pPr marL="12700" marR="35560" indent="-635">
              <a:lnSpc>
                <a:spcPts val="1660"/>
              </a:lnSpc>
              <a:spcBef>
                <a:spcPts val="790"/>
              </a:spcBef>
            </a:pPr>
            <a:r>
              <a:rPr dirty="0" sz="1450" spc="-10">
                <a:latin typeface="Times New Roman"/>
                <a:cs typeface="Times New Roman"/>
              </a:rPr>
              <a:t>Inheritance, </a:t>
            </a:r>
            <a:r>
              <a:rPr dirty="0" sz="1450" spc="-5">
                <a:latin typeface="Times New Roman"/>
                <a:cs typeface="Times New Roman"/>
              </a:rPr>
              <a:t>one of </a:t>
            </a:r>
            <a:r>
              <a:rPr dirty="0" sz="1450" spc="-10">
                <a:latin typeface="Times New Roman"/>
                <a:cs typeface="Times New Roman"/>
              </a:rPr>
              <a:t>the most crucial concepts in object-oriented programming, has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direct  impact on how you design and write </a:t>
            </a:r>
            <a:r>
              <a:rPr dirty="0" sz="1450" spc="-5">
                <a:latin typeface="Times New Roman"/>
                <a:cs typeface="Times New Roman"/>
              </a:rPr>
              <a:t>your </a:t>
            </a:r>
            <a:r>
              <a:rPr dirty="0" sz="1450" spc="-10">
                <a:latin typeface="Times New Roman"/>
                <a:cs typeface="Times New Roman"/>
              </a:rPr>
              <a:t>own Java</a:t>
            </a:r>
            <a:r>
              <a:rPr dirty="0" sz="1450" spc="3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classes.</a:t>
            </a:r>
            <a:endParaRPr sz="1450">
              <a:latin typeface="Times New Roman"/>
              <a:cs typeface="Times New Roman"/>
            </a:endParaRPr>
          </a:p>
          <a:p>
            <a:pPr marL="12700" marR="75565" indent="-635">
              <a:lnSpc>
                <a:spcPts val="1660"/>
              </a:lnSpc>
              <a:spcBef>
                <a:spcPts val="710"/>
              </a:spcBef>
            </a:pPr>
            <a:r>
              <a:rPr dirty="0" sz="1450" spc="-10" i="1">
                <a:latin typeface="Times New Roman"/>
                <a:cs typeface="Times New Roman"/>
              </a:rPr>
              <a:t>Inheritance </a:t>
            </a:r>
            <a:r>
              <a:rPr dirty="0" sz="1450" spc="-10">
                <a:latin typeface="Times New Roman"/>
                <a:cs typeface="Times New Roman"/>
              </a:rPr>
              <a:t>is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mechanism that enables </a:t>
            </a:r>
            <a:r>
              <a:rPr dirty="0" sz="1450" spc="-5">
                <a:latin typeface="Times New Roman"/>
                <a:cs typeface="Times New Roman"/>
              </a:rPr>
              <a:t>one </a:t>
            </a:r>
            <a:r>
              <a:rPr dirty="0" sz="1450" spc="-10">
                <a:latin typeface="Times New Roman"/>
                <a:cs typeface="Times New Roman"/>
              </a:rPr>
              <a:t>class to inherit the behavior and attributes </a:t>
            </a:r>
            <a:r>
              <a:rPr dirty="0" sz="1450" spc="-5">
                <a:latin typeface="Times New Roman"/>
                <a:cs typeface="Times New Roman"/>
              </a:rPr>
              <a:t>of  </a:t>
            </a:r>
            <a:r>
              <a:rPr dirty="0" sz="1450" spc="-10">
                <a:latin typeface="Times New Roman"/>
                <a:cs typeface="Times New Roman"/>
              </a:rPr>
              <a:t>another class.</a:t>
            </a:r>
            <a:endParaRPr sz="1450">
              <a:latin typeface="Times New Roman"/>
              <a:cs typeface="Times New Roman"/>
            </a:endParaRPr>
          </a:p>
          <a:p>
            <a:pPr marL="12700" marR="116205" indent="-635">
              <a:lnSpc>
                <a:spcPts val="1660"/>
              </a:lnSpc>
              <a:spcBef>
                <a:spcPts val="715"/>
              </a:spcBef>
            </a:pPr>
            <a:r>
              <a:rPr dirty="0" sz="1450" spc="-10">
                <a:latin typeface="Times New Roman"/>
                <a:cs typeface="Times New Roman"/>
              </a:rPr>
              <a:t>Through inheritance,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class automatically picks up the functionality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an existing class.  The new class must only define how it is </a:t>
            </a:r>
            <a:r>
              <a:rPr dirty="0" sz="1450" spc="-15">
                <a:latin typeface="Times New Roman"/>
                <a:cs typeface="Times New Roman"/>
              </a:rPr>
              <a:t>different </a:t>
            </a:r>
            <a:r>
              <a:rPr dirty="0" sz="1450" spc="-10">
                <a:latin typeface="Times New Roman"/>
                <a:cs typeface="Times New Roman"/>
              </a:rPr>
              <a:t>from that existing</a:t>
            </a:r>
            <a:r>
              <a:rPr dirty="0" sz="1450" spc="9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class.</a:t>
            </a:r>
            <a:endParaRPr sz="1450">
              <a:latin typeface="Times New Roman"/>
              <a:cs typeface="Times New Roman"/>
            </a:endParaRPr>
          </a:p>
          <a:p>
            <a:pPr marL="12700" marR="234950" indent="-635">
              <a:lnSpc>
                <a:spcPts val="1660"/>
              </a:lnSpc>
              <a:spcBef>
                <a:spcPts val="710"/>
              </a:spcBef>
            </a:pPr>
            <a:r>
              <a:rPr dirty="0" sz="1450" spc="-25">
                <a:latin typeface="Times New Roman"/>
                <a:cs typeface="Times New Roman"/>
              </a:rPr>
              <a:t>With </a:t>
            </a:r>
            <a:r>
              <a:rPr dirty="0" sz="1450" spc="-10">
                <a:latin typeface="Times New Roman"/>
                <a:cs typeface="Times New Roman"/>
              </a:rPr>
              <a:t>inheritance, all classes—including those you create and the ones in the Java Class  Library—are arranged in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strict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20">
                <a:latin typeface="Times New Roman"/>
                <a:cs typeface="Times New Roman"/>
              </a:rPr>
              <a:t>hierarchy.</a:t>
            </a:r>
            <a:endParaRPr sz="1450">
              <a:latin typeface="Times New Roman"/>
              <a:cs typeface="Times New Roman"/>
            </a:endParaRPr>
          </a:p>
          <a:p>
            <a:pPr marL="12700" marR="542925">
              <a:lnSpc>
                <a:spcPts val="1660"/>
              </a:lnSpc>
              <a:spcBef>
                <a:spcPts val="715"/>
              </a:spcBef>
            </a:pPr>
            <a:r>
              <a:rPr dirty="0" sz="1450" spc="-10">
                <a:latin typeface="Times New Roman"/>
                <a:cs typeface="Times New Roman"/>
              </a:rPr>
              <a:t>A class that inherits from another class is called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 i="1">
                <a:latin typeface="Times New Roman"/>
                <a:cs typeface="Times New Roman"/>
              </a:rPr>
              <a:t>subclass</a:t>
            </a:r>
            <a:r>
              <a:rPr dirty="0" sz="1450" spc="-10">
                <a:latin typeface="Times New Roman"/>
                <a:cs typeface="Times New Roman"/>
              </a:rPr>
              <a:t>. The class that gives the  inheritance is called </a:t>
            </a:r>
            <a:r>
              <a:rPr dirty="0" sz="1450" spc="-5">
                <a:latin typeface="Times New Roman"/>
                <a:cs typeface="Times New Roman"/>
              </a:rPr>
              <a:t>a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5" i="1">
                <a:latin typeface="Times New Roman"/>
                <a:cs typeface="Times New Roman"/>
              </a:rPr>
              <a:t>superclass</a:t>
            </a:r>
            <a:r>
              <a:rPr dirty="0" sz="1450" spc="-15">
                <a:latin typeface="Times New Roman"/>
                <a:cs typeface="Times New Roman"/>
              </a:rPr>
              <a:t>.</a:t>
            </a:r>
            <a:endParaRPr sz="1450">
              <a:latin typeface="Times New Roman"/>
              <a:cs typeface="Times New Roman"/>
            </a:endParaRPr>
          </a:p>
          <a:p>
            <a:pPr marL="12700" marR="140970">
              <a:lnSpc>
                <a:spcPts val="1660"/>
              </a:lnSpc>
              <a:spcBef>
                <a:spcPts val="715"/>
              </a:spcBef>
            </a:pPr>
            <a:r>
              <a:rPr dirty="0" sz="1450" spc="-10">
                <a:latin typeface="Times New Roman"/>
                <a:cs typeface="Times New Roman"/>
              </a:rPr>
              <a:t>A class can have only </a:t>
            </a:r>
            <a:r>
              <a:rPr dirty="0" sz="1450" spc="-5">
                <a:latin typeface="Times New Roman"/>
                <a:cs typeface="Times New Roman"/>
              </a:rPr>
              <a:t>one </a:t>
            </a:r>
            <a:r>
              <a:rPr dirty="0" sz="1450" spc="-10">
                <a:latin typeface="Times New Roman"/>
                <a:cs typeface="Times New Roman"/>
              </a:rPr>
              <a:t>superclass, </a:t>
            </a:r>
            <a:r>
              <a:rPr dirty="0" sz="1450" spc="-5">
                <a:latin typeface="Times New Roman"/>
                <a:cs typeface="Times New Roman"/>
              </a:rPr>
              <a:t>but </a:t>
            </a:r>
            <a:r>
              <a:rPr dirty="0" sz="1450" spc="-10">
                <a:latin typeface="Times New Roman"/>
                <a:cs typeface="Times New Roman"/>
              </a:rPr>
              <a:t>it can have an unlimited number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subclasses.  Subclasses inherit all the attributes and behavior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their</a:t>
            </a:r>
            <a:r>
              <a:rPr dirty="0" sz="1450" spc="4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superclass.</a:t>
            </a:r>
            <a:endParaRPr sz="1450">
              <a:latin typeface="Times New Roman"/>
              <a:cs typeface="Times New Roman"/>
            </a:endParaRPr>
          </a:p>
          <a:p>
            <a:pPr marL="12700" marR="5080" indent="-635">
              <a:lnSpc>
                <a:spcPts val="1660"/>
              </a:lnSpc>
              <a:spcBef>
                <a:spcPts val="710"/>
              </a:spcBef>
            </a:pPr>
            <a:r>
              <a:rPr dirty="0" sz="1450" spc="-10">
                <a:latin typeface="Times New Roman"/>
                <a:cs typeface="Times New Roman"/>
              </a:rPr>
              <a:t>In practical terms, this means that if the superclass has behavior and attributes that </a:t>
            </a:r>
            <a:r>
              <a:rPr dirty="0" sz="1450" spc="-5">
                <a:latin typeface="Times New Roman"/>
                <a:cs typeface="Times New Roman"/>
              </a:rPr>
              <a:t>your  </a:t>
            </a:r>
            <a:r>
              <a:rPr dirty="0" sz="1450" spc="-10">
                <a:latin typeface="Times New Roman"/>
                <a:cs typeface="Times New Roman"/>
              </a:rPr>
              <a:t>class needs, you </a:t>
            </a:r>
            <a:r>
              <a:rPr dirty="0" sz="1450" spc="-15">
                <a:latin typeface="Times New Roman"/>
                <a:cs typeface="Times New Roman"/>
              </a:rPr>
              <a:t>don’t </a:t>
            </a:r>
            <a:r>
              <a:rPr dirty="0" sz="1450" spc="-10">
                <a:latin typeface="Times New Roman"/>
                <a:cs typeface="Times New Roman"/>
              </a:rPr>
              <a:t>have to redefine the behavior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copy that code to have the same  behavior and attributes. </a:t>
            </a:r>
            <a:r>
              <a:rPr dirty="0" sz="1450" spc="-45">
                <a:latin typeface="Times New Roman"/>
                <a:cs typeface="Times New Roman"/>
              </a:rPr>
              <a:t>Your </a:t>
            </a:r>
            <a:r>
              <a:rPr dirty="0" sz="1450" spc="-10">
                <a:latin typeface="Times New Roman"/>
                <a:cs typeface="Times New Roman"/>
              </a:rPr>
              <a:t>class automatically receives these things from its superclass,  the superclass gets them from its superclass, and so </a:t>
            </a:r>
            <a:r>
              <a:rPr dirty="0" sz="1450" spc="-5">
                <a:latin typeface="Times New Roman"/>
                <a:cs typeface="Times New Roman"/>
              </a:rPr>
              <a:t>on, </a:t>
            </a:r>
            <a:r>
              <a:rPr dirty="0" sz="1450" spc="-10">
                <a:latin typeface="Times New Roman"/>
                <a:cs typeface="Times New Roman"/>
              </a:rPr>
              <a:t>all the way up the </a:t>
            </a:r>
            <a:r>
              <a:rPr dirty="0" sz="1450" spc="-20">
                <a:latin typeface="Times New Roman"/>
                <a:cs typeface="Times New Roman"/>
              </a:rPr>
              <a:t>hierarchy. </a:t>
            </a:r>
            <a:r>
              <a:rPr dirty="0" sz="1450" spc="-45">
                <a:latin typeface="Times New Roman"/>
                <a:cs typeface="Times New Roman"/>
              </a:rPr>
              <a:t>Your  </a:t>
            </a:r>
            <a:r>
              <a:rPr dirty="0" sz="1450" spc="-10">
                <a:latin typeface="Times New Roman"/>
                <a:cs typeface="Times New Roman"/>
              </a:rPr>
              <a:t>class becomes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combination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its own features and all the features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classes above it  in the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20">
                <a:latin typeface="Times New Roman"/>
                <a:cs typeface="Times New Roman"/>
              </a:rPr>
              <a:t>hierarchy.</a:t>
            </a:r>
            <a:endParaRPr sz="1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17184"/>
            <a:ext cx="6609715" cy="1177925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12700" marR="5080" indent="-635">
              <a:lnSpc>
                <a:spcPts val="1660"/>
              </a:lnSpc>
              <a:spcBef>
                <a:spcPts val="210"/>
              </a:spcBef>
            </a:pPr>
            <a:r>
              <a:rPr dirty="0" sz="1450" spc="-10">
                <a:latin typeface="Times New Roman"/>
                <a:cs typeface="Times New Roman"/>
              </a:rPr>
              <a:t>The situation is comparable to how you inherited traits from </a:t>
            </a:r>
            <a:r>
              <a:rPr dirty="0" sz="1450" spc="-5">
                <a:latin typeface="Times New Roman"/>
                <a:cs typeface="Times New Roman"/>
              </a:rPr>
              <a:t>your </a:t>
            </a:r>
            <a:r>
              <a:rPr dirty="0" sz="1450" spc="-10">
                <a:latin typeface="Times New Roman"/>
                <a:cs typeface="Times New Roman"/>
              </a:rPr>
              <a:t>parents, such as </a:t>
            </a:r>
            <a:r>
              <a:rPr dirty="0" sz="1450" spc="-5">
                <a:latin typeface="Times New Roman"/>
                <a:cs typeface="Times New Roman"/>
              </a:rPr>
              <a:t>your  </a:t>
            </a:r>
            <a:r>
              <a:rPr dirty="0" sz="1450" spc="-10">
                <a:latin typeface="Times New Roman"/>
                <a:cs typeface="Times New Roman"/>
              </a:rPr>
              <a:t>height, hair </a:t>
            </a:r>
            <a:r>
              <a:rPr dirty="0" sz="1450" spc="-20">
                <a:latin typeface="Times New Roman"/>
                <a:cs typeface="Times New Roman"/>
              </a:rPr>
              <a:t>color, </a:t>
            </a:r>
            <a:r>
              <a:rPr dirty="0" sz="1450" spc="-10">
                <a:latin typeface="Times New Roman"/>
                <a:cs typeface="Times New Roman"/>
              </a:rPr>
              <a:t>and love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peanut-butter-and-banana sandwiches. They inherited some 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these things from their parents, who inherited from theirs, and backward through time  to the Garden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Eden, Big Bang, giant spaghetti </a:t>
            </a:r>
            <a:r>
              <a:rPr dirty="0" sz="1450" spc="-15">
                <a:latin typeface="Times New Roman"/>
                <a:cs typeface="Times New Roman"/>
              </a:rPr>
              <a:t>monster,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 i="1">
                <a:latin typeface="Times New Roman"/>
                <a:cs typeface="Times New Roman"/>
              </a:rPr>
              <a:t>[insert personal belief</a:t>
            </a:r>
            <a:r>
              <a:rPr dirty="0" sz="1450" spc="150" i="1">
                <a:latin typeface="Times New Roman"/>
                <a:cs typeface="Times New Roman"/>
              </a:rPr>
              <a:t> </a:t>
            </a:r>
            <a:r>
              <a:rPr dirty="0" sz="1450" spc="-20" i="1">
                <a:latin typeface="Times New Roman"/>
                <a:cs typeface="Times New Roman"/>
              </a:rPr>
              <a:t>here]</a:t>
            </a:r>
            <a:r>
              <a:rPr dirty="0" sz="1450" spc="-20">
                <a:latin typeface="Times New Roman"/>
                <a:cs typeface="Times New Roman"/>
              </a:rPr>
              <a:t>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u="sng" sz="1450" spc="-1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Figure </a:t>
            </a:r>
            <a:r>
              <a:rPr dirty="0" u="sng" sz="1450" spc="-5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1.2</a:t>
            </a:r>
            <a:r>
              <a:rPr dirty="0" sz="1450" spc="-5">
                <a:solidFill>
                  <a:srgbClr val="0000ED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shows how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hierarchy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classes is</a:t>
            </a:r>
            <a:r>
              <a:rPr dirty="0" sz="1450" spc="2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arranged.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325613" y="1682927"/>
            <a:ext cx="4917922" cy="31920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44497" y="4853118"/>
            <a:ext cx="6668770" cy="5111115"/>
          </a:xfrm>
          <a:prstGeom prst="rect">
            <a:avLst/>
          </a:prstGeom>
        </p:spPr>
        <p:txBody>
          <a:bodyPr wrap="square" lIns="0" tIns="93345" rIns="0" bIns="0" rtlCol="0" vert="horz">
            <a:spAutoFit/>
          </a:bodyPr>
          <a:lstStyle/>
          <a:p>
            <a:pPr marL="2173605">
              <a:lnSpc>
                <a:spcPct val="100000"/>
              </a:lnSpc>
              <a:spcBef>
                <a:spcPts val="735"/>
              </a:spcBef>
            </a:pPr>
            <a:r>
              <a:rPr dirty="0" sz="1450" spc="-15" b="1">
                <a:solidFill>
                  <a:srgbClr val="666666"/>
                </a:solidFill>
                <a:latin typeface="Times New Roman"/>
                <a:cs typeface="Times New Roman"/>
              </a:rPr>
              <a:t>FIGURE </a:t>
            </a:r>
            <a:r>
              <a:rPr dirty="0" sz="1450" spc="-5" b="1">
                <a:solidFill>
                  <a:srgbClr val="666666"/>
                </a:solidFill>
                <a:latin typeface="Times New Roman"/>
                <a:cs typeface="Times New Roman"/>
              </a:rPr>
              <a:t>1.2 </a:t>
            </a:r>
            <a:r>
              <a:rPr dirty="0" sz="1450" spc="-10">
                <a:latin typeface="Times New Roman"/>
                <a:cs typeface="Times New Roman"/>
              </a:rPr>
              <a:t>A class</a:t>
            </a:r>
            <a:r>
              <a:rPr dirty="0" sz="1450" spc="-75">
                <a:latin typeface="Times New Roman"/>
                <a:cs typeface="Times New Roman"/>
              </a:rPr>
              <a:t> </a:t>
            </a:r>
            <a:r>
              <a:rPr dirty="0" sz="1450" spc="-20">
                <a:latin typeface="Times New Roman"/>
                <a:cs typeface="Times New Roman"/>
              </a:rPr>
              <a:t>hierarchy.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dirty="0" sz="1450" spc="-10">
                <a:latin typeface="Times New Roman"/>
                <a:cs typeface="Times New Roman"/>
              </a:rPr>
              <a:t>At the top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Java class hierarchy is the class</a:t>
            </a:r>
            <a:r>
              <a:rPr dirty="0" sz="1450" spc="4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Object</a:t>
            </a:r>
            <a:r>
              <a:rPr dirty="0" sz="1450" spc="-10">
                <a:latin typeface="Times New Roman"/>
                <a:cs typeface="Times New Roman"/>
              </a:rPr>
              <a:t>.</a:t>
            </a:r>
            <a:endParaRPr sz="1450">
              <a:latin typeface="Times New Roman"/>
              <a:cs typeface="Times New Roman"/>
            </a:endParaRPr>
          </a:p>
          <a:p>
            <a:pPr marL="12700" marR="33020">
              <a:lnSpc>
                <a:spcPct val="103499"/>
              </a:lnSpc>
              <a:spcBef>
                <a:spcPts val="720"/>
              </a:spcBef>
            </a:pPr>
            <a:r>
              <a:rPr dirty="0" sz="1450" spc="-10">
                <a:latin typeface="Times New Roman"/>
                <a:cs typeface="Times New Roman"/>
              </a:rPr>
              <a:t>All classes inherit from this superclass. </a:t>
            </a:r>
            <a:r>
              <a:rPr dirty="0" sz="1450" spc="-15">
                <a:latin typeface="Courier New"/>
                <a:cs typeface="Courier New"/>
              </a:rPr>
              <a:t>Object</a:t>
            </a:r>
            <a:r>
              <a:rPr dirty="0" sz="1450" spc="-33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 the most general class in the </a:t>
            </a:r>
            <a:r>
              <a:rPr dirty="0" sz="1450" spc="-20">
                <a:latin typeface="Times New Roman"/>
                <a:cs typeface="Times New Roman"/>
              </a:rPr>
              <a:t>hierarchy.  </a:t>
            </a:r>
            <a:r>
              <a:rPr dirty="0" sz="1450" spc="-10">
                <a:latin typeface="Times New Roman"/>
                <a:cs typeface="Times New Roman"/>
              </a:rPr>
              <a:t>It defines behavior inherited by all the classes in the Java Class</a:t>
            </a:r>
            <a:r>
              <a:rPr dirty="0" sz="1450" spc="65">
                <a:latin typeface="Times New Roman"/>
                <a:cs typeface="Times New Roman"/>
              </a:rPr>
              <a:t> </a:t>
            </a:r>
            <a:r>
              <a:rPr dirty="0" sz="1450" spc="-20">
                <a:latin typeface="Times New Roman"/>
                <a:cs typeface="Times New Roman"/>
              </a:rPr>
              <a:t>Library.</a:t>
            </a:r>
            <a:endParaRPr sz="1450">
              <a:latin typeface="Times New Roman"/>
              <a:cs typeface="Times New Roman"/>
            </a:endParaRPr>
          </a:p>
          <a:p>
            <a:pPr marL="12700" marR="5080">
              <a:lnSpc>
                <a:spcPts val="1660"/>
              </a:lnSpc>
              <a:spcBef>
                <a:spcPts val="755"/>
              </a:spcBef>
            </a:pPr>
            <a:r>
              <a:rPr dirty="0" sz="1450" spc="-10">
                <a:latin typeface="Times New Roman"/>
                <a:cs typeface="Times New Roman"/>
              </a:rPr>
              <a:t>Each class further down the hierarchy becomes more tailored to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specific purpose. A class  hierarchy defines abstract concepts at the top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20">
                <a:latin typeface="Times New Roman"/>
                <a:cs typeface="Times New Roman"/>
              </a:rPr>
              <a:t>hierarchy. </a:t>
            </a:r>
            <a:r>
              <a:rPr dirty="0" sz="1450" spc="-10">
                <a:latin typeface="Times New Roman"/>
                <a:cs typeface="Times New Roman"/>
              </a:rPr>
              <a:t>Those concepts become  more concrete further down the line </a:t>
            </a:r>
            <a:r>
              <a:rPr dirty="0" sz="1450" spc="-5">
                <a:latin typeface="Times New Roman"/>
                <a:cs typeface="Times New Roman"/>
              </a:rPr>
              <a:t>of</a:t>
            </a:r>
            <a:r>
              <a:rPr dirty="0" sz="1450" spc="2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subclasses.</a:t>
            </a:r>
            <a:endParaRPr sz="1450">
              <a:latin typeface="Times New Roman"/>
              <a:cs typeface="Times New Roman"/>
            </a:endParaRPr>
          </a:p>
          <a:p>
            <a:pPr marL="12700" marR="166370">
              <a:lnSpc>
                <a:spcPts val="1660"/>
              </a:lnSpc>
              <a:spcBef>
                <a:spcPts val="710"/>
              </a:spcBef>
            </a:pPr>
            <a:r>
              <a:rPr dirty="0" sz="1450" spc="-10">
                <a:latin typeface="Times New Roman"/>
                <a:cs typeface="Times New Roman"/>
              </a:rPr>
              <a:t>Often when you create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new class in Java, you want all the functionality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an existing  class except for some additions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modifications </a:t>
            </a:r>
            <a:r>
              <a:rPr dirty="0" sz="1450" spc="-5">
                <a:latin typeface="Times New Roman"/>
                <a:cs typeface="Times New Roman"/>
              </a:rPr>
              <a:t>of your </a:t>
            </a:r>
            <a:r>
              <a:rPr dirty="0" sz="1450" spc="-10">
                <a:latin typeface="Times New Roman"/>
                <a:cs typeface="Times New Roman"/>
              </a:rPr>
              <a:t>own creation. For example, you  might want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new version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5">
                <a:latin typeface="Courier New"/>
                <a:cs typeface="Courier New"/>
              </a:rPr>
              <a:t>CommandButton</a:t>
            </a:r>
            <a:r>
              <a:rPr dirty="0" sz="1450" spc="-434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that makes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sound when clicked.</a:t>
            </a:r>
            <a:endParaRPr sz="1450">
              <a:latin typeface="Times New Roman"/>
              <a:cs typeface="Times New Roman"/>
            </a:endParaRPr>
          </a:p>
          <a:p>
            <a:pPr marL="12700" marR="73660" indent="-635">
              <a:lnSpc>
                <a:spcPct val="103499"/>
              </a:lnSpc>
              <a:spcBef>
                <a:spcPts val="670"/>
              </a:spcBef>
            </a:pPr>
            <a:r>
              <a:rPr dirty="0" sz="1450" spc="-60">
                <a:latin typeface="Times New Roman"/>
                <a:cs typeface="Times New Roman"/>
              </a:rPr>
              <a:t>To </a:t>
            </a:r>
            <a:r>
              <a:rPr dirty="0" sz="1450" spc="-10">
                <a:latin typeface="Times New Roman"/>
                <a:cs typeface="Times New Roman"/>
              </a:rPr>
              <a:t>receive all the </a:t>
            </a:r>
            <a:r>
              <a:rPr dirty="0" sz="1450" spc="-15">
                <a:latin typeface="Courier New"/>
                <a:cs typeface="Courier New"/>
              </a:rPr>
              <a:t>CommandButton</a:t>
            </a:r>
            <a:r>
              <a:rPr dirty="0" sz="1450" spc="-29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functionality without doing any work to re-create it,  you can define </a:t>
            </a:r>
            <a:r>
              <a:rPr dirty="0" sz="1450" spc="-5">
                <a:latin typeface="Times New Roman"/>
                <a:cs typeface="Times New Roman"/>
              </a:rPr>
              <a:t>your </a:t>
            </a:r>
            <a:r>
              <a:rPr dirty="0" sz="1450" spc="-10">
                <a:latin typeface="Times New Roman"/>
                <a:cs typeface="Times New Roman"/>
              </a:rPr>
              <a:t>new class as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subclass </a:t>
            </a:r>
            <a:r>
              <a:rPr dirty="0" sz="1450" spc="-5">
                <a:latin typeface="Times New Roman"/>
                <a:cs typeface="Times New Roman"/>
              </a:rPr>
              <a:t>of</a:t>
            </a:r>
            <a:r>
              <a:rPr dirty="0" sz="1450" spc="35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CommandButton</a:t>
            </a:r>
            <a:r>
              <a:rPr dirty="0" sz="1450" spc="-15">
                <a:latin typeface="Times New Roman"/>
                <a:cs typeface="Times New Roman"/>
              </a:rPr>
              <a:t>.</a:t>
            </a:r>
            <a:endParaRPr sz="1450">
              <a:latin typeface="Times New Roman"/>
              <a:cs typeface="Times New Roman"/>
            </a:endParaRPr>
          </a:p>
          <a:p>
            <a:pPr marL="12700" marR="20320">
              <a:lnSpc>
                <a:spcPct val="101400"/>
              </a:lnSpc>
              <a:spcBef>
                <a:spcPts val="760"/>
              </a:spcBef>
            </a:pPr>
            <a:r>
              <a:rPr dirty="0" sz="1450" spc="-10">
                <a:latin typeface="Times New Roman"/>
                <a:cs typeface="Times New Roman"/>
              </a:rPr>
              <a:t>Because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inheritance, </a:t>
            </a:r>
            <a:r>
              <a:rPr dirty="0" sz="1450" spc="-5">
                <a:latin typeface="Times New Roman"/>
                <a:cs typeface="Times New Roman"/>
              </a:rPr>
              <a:t>your </a:t>
            </a:r>
            <a:r>
              <a:rPr dirty="0" sz="1450" spc="-10">
                <a:latin typeface="Times New Roman"/>
                <a:cs typeface="Times New Roman"/>
              </a:rPr>
              <a:t>class automatically inherits behavior and attributes defined in  </a:t>
            </a:r>
            <a:r>
              <a:rPr dirty="0" sz="1450" spc="-15">
                <a:latin typeface="Courier New"/>
                <a:cs typeface="Courier New"/>
              </a:rPr>
              <a:t>CommandButton </a:t>
            </a:r>
            <a:r>
              <a:rPr dirty="0" sz="1450" spc="-10">
                <a:latin typeface="Times New Roman"/>
                <a:cs typeface="Times New Roman"/>
              </a:rPr>
              <a:t>as well as the behavior and attributes defined in the superclasses </a:t>
            </a:r>
            <a:r>
              <a:rPr dirty="0" sz="1450" spc="-5">
                <a:latin typeface="Times New Roman"/>
                <a:cs typeface="Times New Roman"/>
              </a:rPr>
              <a:t>of  </a:t>
            </a:r>
            <a:r>
              <a:rPr dirty="0" sz="1450" spc="-15">
                <a:latin typeface="Courier New"/>
                <a:cs typeface="Courier New"/>
              </a:rPr>
              <a:t>CommandButton</a:t>
            </a:r>
            <a:r>
              <a:rPr dirty="0" sz="1450" spc="-15">
                <a:latin typeface="Times New Roman"/>
                <a:cs typeface="Times New Roman"/>
              </a:rPr>
              <a:t>. </a:t>
            </a:r>
            <a:r>
              <a:rPr dirty="0" sz="1450" spc="-10">
                <a:latin typeface="Times New Roman"/>
                <a:cs typeface="Times New Roman"/>
              </a:rPr>
              <a:t>All you have to worry about are the things that make </a:t>
            </a:r>
            <a:r>
              <a:rPr dirty="0" sz="1450" spc="-5">
                <a:latin typeface="Times New Roman"/>
                <a:cs typeface="Times New Roman"/>
              </a:rPr>
              <a:t>your </a:t>
            </a:r>
            <a:r>
              <a:rPr dirty="0" sz="1450" spc="-10">
                <a:latin typeface="Times New Roman"/>
                <a:cs typeface="Times New Roman"/>
              </a:rPr>
              <a:t>new class  </a:t>
            </a:r>
            <a:r>
              <a:rPr dirty="0" sz="1450" spc="-15">
                <a:latin typeface="Times New Roman"/>
                <a:cs typeface="Times New Roman"/>
              </a:rPr>
              <a:t>different </a:t>
            </a:r>
            <a:r>
              <a:rPr dirty="0" sz="1450" spc="-10">
                <a:latin typeface="Times New Roman"/>
                <a:cs typeface="Times New Roman"/>
              </a:rPr>
              <a:t>from </a:t>
            </a:r>
            <a:r>
              <a:rPr dirty="0" sz="1450" spc="-15">
                <a:latin typeface="Courier New"/>
                <a:cs typeface="Courier New"/>
              </a:rPr>
              <a:t>CommandButton </a:t>
            </a:r>
            <a:r>
              <a:rPr dirty="0" sz="1450" spc="-10">
                <a:latin typeface="Times New Roman"/>
                <a:cs typeface="Times New Roman"/>
              </a:rPr>
              <a:t>itself. Subclassing is the mechanism for defining new  classes as the </a:t>
            </a:r>
            <a:r>
              <a:rPr dirty="0" sz="1450" spc="-15">
                <a:latin typeface="Times New Roman"/>
                <a:cs typeface="Times New Roman"/>
              </a:rPr>
              <a:t>differences </a:t>
            </a:r>
            <a:r>
              <a:rPr dirty="0" sz="1450" spc="-10">
                <a:latin typeface="Times New Roman"/>
                <a:cs typeface="Times New Roman"/>
              </a:rPr>
              <a:t>between those classes and their</a:t>
            </a:r>
            <a:r>
              <a:rPr dirty="0" sz="1450" spc="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superclass.</a:t>
            </a:r>
            <a:endParaRPr sz="1450">
              <a:latin typeface="Times New Roman"/>
              <a:cs typeface="Times New Roman"/>
            </a:endParaRPr>
          </a:p>
          <a:p>
            <a:pPr algn="just" marL="12700" marR="307340" indent="-635">
              <a:lnSpc>
                <a:spcPts val="1660"/>
              </a:lnSpc>
              <a:spcBef>
                <a:spcPts val="755"/>
              </a:spcBef>
            </a:pPr>
            <a:r>
              <a:rPr dirty="0" sz="1450" spc="-10">
                <a:latin typeface="Times New Roman"/>
                <a:cs typeface="Times New Roman"/>
              </a:rPr>
              <a:t>Subclassing is the creation </a:t>
            </a:r>
            <a:r>
              <a:rPr dirty="0" sz="1450" spc="-5">
                <a:latin typeface="Times New Roman"/>
                <a:cs typeface="Times New Roman"/>
              </a:rPr>
              <a:t>of a </a:t>
            </a:r>
            <a:r>
              <a:rPr dirty="0" sz="1450" spc="-10">
                <a:latin typeface="Times New Roman"/>
                <a:cs typeface="Times New Roman"/>
              </a:rPr>
              <a:t>new class that inherits from an existing class. The only  task in the subclass is to indicate the </a:t>
            </a:r>
            <a:r>
              <a:rPr dirty="0" sz="1450" spc="-15">
                <a:latin typeface="Times New Roman"/>
                <a:cs typeface="Times New Roman"/>
              </a:rPr>
              <a:t>differences </a:t>
            </a:r>
            <a:r>
              <a:rPr dirty="0" sz="1450" spc="-10">
                <a:latin typeface="Times New Roman"/>
                <a:cs typeface="Times New Roman"/>
              </a:rPr>
              <a:t>in behavior and attributes between the  subclass and its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superclass.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r>
              <a:rPr dirty="0"/>
              <a:t>15</a:t>
            </a:r>
            <a:r>
              <a:rPr dirty="0"/>
              <a:t> of</a:t>
            </a:r>
            <a:r>
              <a:rPr dirty="0" spc="-90"/>
              <a:t> </a:t>
            </a:r>
            <a:r>
              <a:rPr dirty="0"/>
              <a:t>24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77137" y="2963395"/>
            <a:ext cx="91411" cy="91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777137" y="3475586"/>
            <a:ext cx="91411" cy="91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44497" y="417184"/>
            <a:ext cx="6657975" cy="9830435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12700" marR="204470" indent="-635">
              <a:lnSpc>
                <a:spcPts val="1660"/>
              </a:lnSpc>
              <a:spcBef>
                <a:spcPts val="210"/>
              </a:spcBef>
            </a:pPr>
            <a:r>
              <a:rPr dirty="0" sz="1450" spc="-10">
                <a:latin typeface="Times New Roman"/>
                <a:cs typeface="Times New Roman"/>
              </a:rPr>
              <a:t>If </a:t>
            </a:r>
            <a:r>
              <a:rPr dirty="0" sz="1450" spc="-5">
                <a:latin typeface="Times New Roman"/>
                <a:cs typeface="Times New Roman"/>
              </a:rPr>
              <a:t>your </a:t>
            </a:r>
            <a:r>
              <a:rPr dirty="0" sz="1450" spc="-10">
                <a:latin typeface="Times New Roman"/>
                <a:cs typeface="Times New Roman"/>
              </a:rPr>
              <a:t>class defines entirely new behavior and </a:t>
            </a:r>
            <a:r>
              <a:rPr dirty="0" sz="1450" spc="-15">
                <a:latin typeface="Times New Roman"/>
                <a:cs typeface="Times New Roman"/>
              </a:rPr>
              <a:t>isn’t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subclass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another class, you can  inherit directly from the </a:t>
            </a:r>
            <a:r>
              <a:rPr dirty="0" sz="1450" spc="-15">
                <a:latin typeface="Courier New"/>
                <a:cs typeface="Courier New"/>
              </a:rPr>
              <a:t>Object</a:t>
            </a:r>
            <a:r>
              <a:rPr dirty="0" sz="1450" spc="-49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class.</a:t>
            </a:r>
            <a:endParaRPr sz="1450">
              <a:latin typeface="Times New Roman"/>
              <a:cs typeface="Times New Roman"/>
            </a:endParaRPr>
          </a:p>
          <a:p>
            <a:pPr marL="12700" marR="154940" indent="-635">
              <a:lnSpc>
                <a:spcPct val="99300"/>
              </a:lnSpc>
              <a:spcBef>
                <a:spcPts val="750"/>
              </a:spcBef>
            </a:pPr>
            <a:r>
              <a:rPr dirty="0" sz="1450" spc="-10">
                <a:latin typeface="Times New Roman"/>
                <a:cs typeface="Times New Roman"/>
              </a:rPr>
              <a:t>If you create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class that </a:t>
            </a:r>
            <a:r>
              <a:rPr dirty="0" sz="1450" spc="-15">
                <a:latin typeface="Times New Roman"/>
                <a:cs typeface="Times New Roman"/>
              </a:rPr>
              <a:t>doesn’t </a:t>
            </a:r>
            <a:r>
              <a:rPr dirty="0" sz="1450" spc="-10">
                <a:latin typeface="Times New Roman"/>
                <a:cs typeface="Times New Roman"/>
              </a:rPr>
              <a:t>indicate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superclass, Java assumes that the new class  inherits directly from </a:t>
            </a:r>
            <a:r>
              <a:rPr dirty="0" sz="1450" spc="-10">
                <a:latin typeface="Courier New"/>
                <a:cs typeface="Courier New"/>
              </a:rPr>
              <a:t>Object</a:t>
            </a:r>
            <a:r>
              <a:rPr dirty="0" sz="1450" spc="-10">
                <a:latin typeface="Times New Roman"/>
                <a:cs typeface="Times New Roman"/>
              </a:rPr>
              <a:t>. The </a:t>
            </a:r>
            <a:r>
              <a:rPr dirty="0" sz="1450" spc="-15">
                <a:latin typeface="Courier New"/>
                <a:cs typeface="Courier New"/>
              </a:rPr>
              <a:t>MarsRobot</a:t>
            </a:r>
            <a:r>
              <a:rPr dirty="0" sz="1450" spc="-39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class you created earlier today did </a:t>
            </a:r>
            <a:r>
              <a:rPr dirty="0" sz="1450" spc="-5">
                <a:latin typeface="Times New Roman"/>
                <a:cs typeface="Times New Roman"/>
              </a:rPr>
              <a:t>not  </a:t>
            </a:r>
            <a:r>
              <a:rPr dirty="0" sz="1450" spc="-10">
                <a:latin typeface="Times New Roman"/>
                <a:cs typeface="Times New Roman"/>
              </a:rPr>
              <a:t>specify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superclass, so </a:t>
            </a:r>
            <a:r>
              <a:rPr dirty="0" sz="1450" spc="-30">
                <a:latin typeface="Times New Roman"/>
                <a:cs typeface="Times New Roman"/>
              </a:rPr>
              <a:t>it’s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subclass </a:t>
            </a:r>
            <a:r>
              <a:rPr dirty="0" sz="1450" spc="-5">
                <a:latin typeface="Times New Roman"/>
                <a:cs typeface="Times New Roman"/>
              </a:rPr>
              <a:t>of</a:t>
            </a:r>
            <a:r>
              <a:rPr dirty="0" sz="1450" spc="3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Object</a:t>
            </a:r>
            <a:r>
              <a:rPr dirty="0" sz="1450" spc="-10">
                <a:latin typeface="Times New Roman"/>
                <a:cs typeface="Times New Roman"/>
              </a:rPr>
              <a:t>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15"/>
              </a:spcBef>
            </a:pPr>
            <a:r>
              <a:rPr dirty="0" sz="1650" spc="-5" b="1">
                <a:latin typeface="Times New Roman"/>
                <a:cs typeface="Times New Roman"/>
              </a:rPr>
              <a:t>Creating </a:t>
            </a:r>
            <a:r>
              <a:rPr dirty="0" sz="1650" b="1">
                <a:latin typeface="Times New Roman"/>
                <a:cs typeface="Times New Roman"/>
              </a:rPr>
              <a:t>a Class </a:t>
            </a:r>
            <a:r>
              <a:rPr dirty="0" sz="1650" spc="-5" b="1">
                <a:latin typeface="Times New Roman"/>
                <a:cs typeface="Times New Roman"/>
              </a:rPr>
              <a:t>Hierarchy</a:t>
            </a:r>
            <a:endParaRPr sz="1650">
              <a:latin typeface="Times New Roman"/>
              <a:cs typeface="Times New Roman"/>
            </a:endParaRPr>
          </a:p>
          <a:p>
            <a:pPr marL="12700" marR="103505">
              <a:lnSpc>
                <a:spcPts val="1660"/>
              </a:lnSpc>
              <a:spcBef>
                <a:spcPts val="790"/>
              </a:spcBef>
            </a:pPr>
            <a:r>
              <a:rPr dirty="0" sz="1450" spc="-10">
                <a:latin typeface="Times New Roman"/>
                <a:cs typeface="Times New Roman"/>
              </a:rPr>
              <a:t>If you’re creating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5">
                <a:latin typeface="Times New Roman"/>
                <a:cs typeface="Times New Roman"/>
              </a:rPr>
              <a:t>large </a:t>
            </a:r>
            <a:r>
              <a:rPr dirty="0" sz="1450" spc="-10">
                <a:latin typeface="Times New Roman"/>
                <a:cs typeface="Times New Roman"/>
              </a:rPr>
              <a:t>set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classes, it makes sense for </a:t>
            </a:r>
            <a:r>
              <a:rPr dirty="0" sz="1450" spc="-5">
                <a:latin typeface="Times New Roman"/>
                <a:cs typeface="Times New Roman"/>
              </a:rPr>
              <a:t>your </a:t>
            </a:r>
            <a:r>
              <a:rPr dirty="0" sz="1450" spc="-10">
                <a:latin typeface="Times New Roman"/>
                <a:cs typeface="Times New Roman"/>
              </a:rPr>
              <a:t>classes to inherit from the  existing class hierarchy and to make up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hierarchy themselves. This gives </a:t>
            </a:r>
            <a:r>
              <a:rPr dirty="0" sz="1450" spc="-5">
                <a:latin typeface="Times New Roman"/>
                <a:cs typeface="Times New Roman"/>
              </a:rPr>
              <a:t>your </a:t>
            </a:r>
            <a:r>
              <a:rPr dirty="0" sz="1450" spc="-10">
                <a:latin typeface="Times New Roman"/>
                <a:cs typeface="Times New Roman"/>
              </a:rPr>
              <a:t>classes  several advantages:</a:t>
            </a:r>
            <a:endParaRPr sz="1450">
              <a:latin typeface="Times New Roman"/>
              <a:cs typeface="Times New Roman"/>
            </a:endParaRPr>
          </a:p>
          <a:p>
            <a:pPr marL="441959" marR="535940" indent="27305">
              <a:lnSpc>
                <a:spcPts val="1660"/>
              </a:lnSpc>
              <a:spcBef>
                <a:spcPts val="710"/>
              </a:spcBef>
            </a:pPr>
            <a:r>
              <a:rPr dirty="0" sz="1450" spc="-10">
                <a:latin typeface="Times New Roman"/>
                <a:cs typeface="Times New Roman"/>
              </a:rPr>
              <a:t>Functionality common to multiple classes can </a:t>
            </a:r>
            <a:r>
              <a:rPr dirty="0" sz="1450" spc="-5">
                <a:latin typeface="Times New Roman"/>
                <a:cs typeface="Times New Roman"/>
              </a:rPr>
              <a:t>be put </a:t>
            </a:r>
            <a:r>
              <a:rPr dirty="0" sz="1450" spc="-10">
                <a:latin typeface="Times New Roman"/>
                <a:cs typeface="Times New Roman"/>
              </a:rPr>
              <a:t>into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superclass, which  enables it to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used repeatedly in all classes below it in the</a:t>
            </a:r>
            <a:r>
              <a:rPr dirty="0" sz="1450" spc="85">
                <a:latin typeface="Times New Roman"/>
                <a:cs typeface="Times New Roman"/>
              </a:rPr>
              <a:t> </a:t>
            </a:r>
            <a:r>
              <a:rPr dirty="0" sz="1450" spc="-20">
                <a:latin typeface="Times New Roman"/>
                <a:cs typeface="Times New Roman"/>
              </a:rPr>
              <a:t>hierarchy.</a:t>
            </a:r>
            <a:endParaRPr sz="1450">
              <a:latin typeface="Times New Roman"/>
              <a:cs typeface="Times New Roman"/>
            </a:endParaRPr>
          </a:p>
          <a:p>
            <a:pPr marL="441959" marR="385445" indent="27305">
              <a:lnSpc>
                <a:spcPts val="1660"/>
              </a:lnSpc>
              <a:spcBef>
                <a:spcPts val="715"/>
              </a:spcBef>
            </a:pPr>
            <a:r>
              <a:rPr dirty="0" sz="1450" spc="-10">
                <a:latin typeface="Times New Roman"/>
                <a:cs typeface="Times New Roman"/>
              </a:rPr>
              <a:t>Changes to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superclass automatically are reflected in all its subclasses, their  subclasses, and so </a:t>
            </a:r>
            <a:r>
              <a:rPr dirty="0" sz="1450" spc="-5">
                <a:latin typeface="Times New Roman"/>
                <a:cs typeface="Times New Roman"/>
              </a:rPr>
              <a:t>on. </a:t>
            </a:r>
            <a:r>
              <a:rPr dirty="0" sz="1450" spc="-10">
                <a:latin typeface="Times New Roman"/>
                <a:cs typeface="Times New Roman"/>
              </a:rPr>
              <a:t>There is no need to change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recompile any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lower  classes; they receive the new information through</a:t>
            </a:r>
            <a:r>
              <a:rPr dirty="0" sz="1450" spc="3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inheritance.</a:t>
            </a:r>
            <a:endParaRPr sz="1450">
              <a:latin typeface="Times New Roman"/>
              <a:cs typeface="Times New Roman"/>
            </a:endParaRPr>
          </a:p>
          <a:p>
            <a:pPr marL="12700" marR="202565">
              <a:lnSpc>
                <a:spcPts val="1660"/>
              </a:lnSpc>
              <a:spcBef>
                <a:spcPts val="705"/>
              </a:spcBef>
            </a:pPr>
            <a:r>
              <a:rPr dirty="0" sz="1450" spc="-10">
                <a:latin typeface="Times New Roman"/>
                <a:cs typeface="Times New Roman"/>
              </a:rPr>
              <a:t>For example, imagine that you have created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Java class to implement all the features </a:t>
            </a:r>
            <a:r>
              <a:rPr dirty="0" sz="1450" spc="-5">
                <a:latin typeface="Times New Roman"/>
                <a:cs typeface="Times New Roman"/>
              </a:rPr>
              <a:t>of  </a:t>
            </a:r>
            <a:r>
              <a:rPr dirty="0" sz="1450" spc="-10">
                <a:latin typeface="Times New Roman"/>
                <a:cs typeface="Times New Roman"/>
              </a:rPr>
              <a:t>an exploratory robot. (This shouldn’t take much</a:t>
            </a:r>
            <a:r>
              <a:rPr dirty="0" sz="1450" spc="3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imagination.)</a:t>
            </a:r>
            <a:endParaRPr sz="1450">
              <a:latin typeface="Times New Roman"/>
              <a:cs typeface="Times New Roman"/>
            </a:endParaRPr>
          </a:p>
          <a:p>
            <a:pPr marL="12700" marR="5080">
              <a:lnSpc>
                <a:spcPct val="103499"/>
              </a:lnSpc>
              <a:spcBef>
                <a:spcPts val="530"/>
              </a:spcBef>
            </a:pP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5">
                <a:latin typeface="Courier New"/>
                <a:cs typeface="Courier New"/>
              </a:rPr>
              <a:t>MarsRobot</a:t>
            </a:r>
            <a:r>
              <a:rPr dirty="0" sz="1450" spc="-4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class is completed and works </a:t>
            </a:r>
            <a:r>
              <a:rPr dirty="0" sz="1450" spc="-15">
                <a:latin typeface="Times New Roman"/>
                <a:cs typeface="Times New Roman"/>
              </a:rPr>
              <a:t>successfully. </a:t>
            </a:r>
            <a:r>
              <a:rPr dirty="0" sz="1450" spc="-45">
                <a:latin typeface="Times New Roman"/>
                <a:cs typeface="Times New Roman"/>
              </a:rPr>
              <a:t>Your </a:t>
            </a:r>
            <a:r>
              <a:rPr dirty="0" sz="1450" spc="-10">
                <a:latin typeface="Times New Roman"/>
                <a:cs typeface="Times New Roman"/>
              </a:rPr>
              <a:t>boss at </a:t>
            </a:r>
            <a:r>
              <a:rPr dirty="0" sz="1450" spc="-15">
                <a:latin typeface="Times New Roman"/>
                <a:cs typeface="Times New Roman"/>
              </a:rPr>
              <a:t>NASA </a:t>
            </a:r>
            <a:r>
              <a:rPr dirty="0" sz="1450" spc="-10">
                <a:latin typeface="Times New Roman"/>
                <a:cs typeface="Times New Roman"/>
              </a:rPr>
              <a:t>asks you  to create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Java class called</a:t>
            </a:r>
            <a:r>
              <a:rPr dirty="0" sz="1450" spc="15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MercuryRobot</a:t>
            </a:r>
            <a:r>
              <a:rPr dirty="0" sz="1450" spc="-15">
                <a:latin typeface="Times New Roman"/>
                <a:cs typeface="Times New Roman"/>
              </a:rPr>
              <a:t>.</a:t>
            </a:r>
            <a:endParaRPr sz="1450">
              <a:latin typeface="Times New Roman"/>
              <a:cs typeface="Times New Roman"/>
            </a:endParaRPr>
          </a:p>
          <a:p>
            <a:pPr marL="12700" marR="212090">
              <a:lnSpc>
                <a:spcPts val="1660"/>
              </a:lnSpc>
              <a:spcBef>
                <a:spcPts val="905"/>
              </a:spcBef>
            </a:pPr>
            <a:r>
              <a:rPr dirty="0" sz="1450" spc="-10">
                <a:latin typeface="Times New Roman"/>
                <a:cs typeface="Times New Roman"/>
              </a:rPr>
              <a:t>These two kinds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robots have similar features. Both are research robots that work in  hostile environments and conduct research. Both keep track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their current temperature  and speed.</a:t>
            </a:r>
            <a:endParaRPr sz="1450">
              <a:latin typeface="Times New Roman"/>
              <a:cs typeface="Times New Roman"/>
            </a:endParaRPr>
          </a:p>
          <a:p>
            <a:pPr marL="12700" marR="52705">
              <a:lnSpc>
                <a:spcPct val="103499"/>
              </a:lnSpc>
              <a:spcBef>
                <a:spcPts val="525"/>
              </a:spcBef>
            </a:pPr>
            <a:r>
              <a:rPr dirty="0" sz="1450" spc="-45">
                <a:latin typeface="Times New Roman"/>
                <a:cs typeface="Times New Roman"/>
              </a:rPr>
              <a:t>Your </a:t>
            </a:r>
            <a:r>
              <a:rPr dirty="0" sz="1450" spc="-10">
                <a:latin typeface="Times New Roman"/>
                <a:cs typeface="Times New Roman"/>
              </a:rPr>
              <a:t>first impulse might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to open the </a:t>
            </a:r>
            <a:r>
              <a:rPr dirty="0" sz="1450" spc="-15">
                <a:latin typeface="Courier New"/>
                <a:cs typeface="Courier New"/>
              </a:rPr>
              <a:t>MarsRobot.java </a:t>
            </a:r>
            <a:r>
              <a:rPr dirty="0" sz="1450" spc="-10">
                <a:latin typeface="Times New Roman"/>
                <a:cs typeface="Times New Roman"/>
              </a:rPr>
              <a:t>source file, copy it into </a:t>
            </a:r>
            <a:r>
              <a:rPr dirty="0" sz="1450" spc="-5">
                <a:latin typeface="Times New Roman"/>
                <a:cs typeface="Times New Roman"/>
              </a:rPr>
              <a:t>a  </a:t>
            </a:r>
            <a:r>
              <a:rPr dirty="0" sz="1450" spc="-10">
                <a:latin typeface="Times New Roman"/>
                <a:cs typeface="Times New Roman"/>
              </a:rPr>
              <a:t>new source file called </a:t>
            </a:r>
            <a:r>
              <a:rPr dirty="0" sz="1450" spc="-15">
                <a:latin typeface="Courier New"/>
                <a:cs typeface="Courier New"/>
              </a:rPr>
              <a:t>MercuryRobot.java</a:t>
            </a:r>
            <a:r>
              <a:rPr dirty="0" sz="1450" spc="-15">
                <a:latin typeface="Times New Roman"/>
                <a:cs typeface="Times New Roman"/>
              </a:rPr>
              <a:t>, </a:t>
            </a:r>
            <a:r>
              <a:rPr dirty="0" sz="1450" spc="-10">
                <a:latin typeface="Times New Roman"/>
                <a:cs typeface="Times New Roman"/>
              </a:rPr>
              <a:t>and then make the necessary changes for  the new robot to do its</a:t>
            </a:r>
            <a:r>
              <a:rPr dirty="0" sz="1450" spc="1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job.</a:t>
            </a:r>
            <a:endParaRPr sz="1450">
              <a:latin typeface="Times New Roman"/>
              <a:cs typeface="Times New Roman"/>
            </a:endParaRPr>
          </a:p>
          <a:p>
            <a:pPr marL="12700" marR="34290">
              <a:lnSpc>
                <a:spcPct val="101800"/>
              </a:lnSpc>
              <a:spcBef>
                <a:spcPts val="605"/>
              </a:spcBef>
            </a:pPr>
            <a:r>
              <a:rPr dirty="0" sz="1450" spc="-10">
                <a:latin typeface="Times New Roman"/>
                <a:cs typeface="Times New Roman"/>
              </a:rPr>
              <a:t>A better plan is to figure </a:t>
            </a:r>
            <a:r>
              <a:rPr dirty="0" sz="1450" spc="-5">
                <a:latin typeface="Times New Roman"/>
                <a:cs typeface="Times New Roman"/>
              </a:rPr>
              <a:t>out </a:t>
            </a:r>
            <a:r>
              <a:rPr dirty="0" sz="1450" spc="-10">
                <a:latin typeface="Times New Roman"/>
                <a:cs typeface="Times New Roman"/>
              </a:rPr>
              <a:t>the common functionality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5">
                <a:latin typeface="Courier New"/>
                <a:cs typeface="Courier New"/>
              </a:rPr>
              <a:t>MercuryRobot </a:t>
            </a:r>
            <a:r>
              <a:rPr dirty="0" sz="1450" spc="-10">
                <a:latin typeface="Times New Roman"/>
                <a:cs typeface="Times New Roman"/>
              </a:rPr>
              <a:t>and  </a:t>
            </a:r>
            <a:r>
              <a:rPr dirty="0" sz="1450" spc="-15">
                <a:latin typeface="Courier New"/>
                <a:cs typeface="Courier New"/>
              </a:rPr>
              <a:t>MarsRobot </a:t>
            </a:r>
            <a:r>
              <a:rPr dirty="0" sz="1450" spc="-10">
                <a:latin typeface="Times New Roman"/>
                <a:cs typeface="Times New Roman"/>
              </a:rPr>
              <a:t>and </a:t>
            </a:r>
            <a:r>
              <a:rPr dirty="0" sz="1450" spc="-15">
                <a:latin typeface="Times New Roman"/>
                <a:cs typeface="Times New Roman"/>
              </a:rPr>
              <a:t>organize </a:t>
            </a:r>
            <a:r>
              <a:rPr dirty="0" sz="1450" spc="-10">
                <a:latin typeface="Times New Roman"/>
                <a:cs typeface="Times New Roman"/>
              </a:rPr>
              <a:t>it into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more general class </a:t>
            </a:r>
            <a:r>
              <a:rPr dirty="0" sz="1450" spc="-20">
                <a:latin typeface="Times New Roman"/>
                <a:cs typeface="Times New Roman"/>
              </a:rPr>
              <a:t>hierarchy. </a:t>
            </a:r>
            <a:r>
              <a:rPr dirty="0" sz="1450" spc="-10">
                <a:latin typeface="Times New Roman"/>
                <a:cs typeface="Times New Roman"/>
              </a:rPr>
              <a:t>This might </a:t>
            </a:r>
            <a:r>
              <a:rPr dirty="0" sz="1450" spc="-5">
                <a:latin typeface="Times New Roman"/>
                <a:cs typeface="Times New Roman"/>
              </a:rPr>
              <a:t>be a </a:t>
            </a:r>
            <a:r>
              <a:rPr dirty="0" sz="1450" spc="-10">
                <a:latin typeface="Times New Roman"/>
                <a:cs typeface="Times New Roman"/>
              </a:rPr>
              <a:t>lot </a:t>
            </a:r>
            <a:r>
              <a:rPr dirty="0" sz="1450" spc="-5">
                <a:latin typeface="Times New Roman"/>
                <a:cs typeface="Times New Roman"/>
              </a:rPr>
              <a:t>of  </a:t>
            </a:r>
            <a:r>
              <a:rPr dirty="0" sz="1450" spc="-10">
                <a:latin typeface="Times New Roman"/>
                <a:cs typeface="Times New Roman"/>
              </a:rPr>
              <a:t>work just for the classes </a:t>
            </a:r>
            <a:r>
              <a:rPr dirty="0" sz="1450" spc="-15">
                <a:latin typeface="Courier New"/>
                <a:cs typeface="Courier New"/>
              </a:rPr>
              <a:t>MarsRobot</a:t>
            </a:r>
            <a:r>
              <a:rPr dirty="0" sz="1450" spc="-33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and </a:t>
            </a:r>
            <a:r>
              <a:rPr dirty="0" sz="1450" spc="-15">
                <a:latin typeface="Courier New"/>
                <a:cs typeface="Courier New"/>
              </a:rPr>
              <a:t>MercuryRobot</a:t>
            </a:r>
            <a:r>
              <a:rPr dirty="0" sz="1450" spc="-15">
                <a:latin typeface="Times New Roman"/>
                <a:cs typeface="Times New Roman"/>
              </a:rPr>
              <a:t>, </a:t>
            </a:r>
            <a:r>
              <a:rPr dirty="0" sz="1450" spc="-5">
                <a:latin typeface="Times New Roman"/>
                <a:cs typeface="Times New Roman"/>
              </a:rPr>
              <a:t>but </a:t>
            </a:r>
            <a:r>
              <a:rPr dirty="0" sz="1450" spc="-10">
                <a:latin typeface="Times New Roman"/>
                <a:cs typeface="Times New Roman"/>
              </a:rPr>
              <a:t>what if you also want to  add </a:t>
            </a:r>
            <a:r>
              <a:rPr dirty="0" sz="1450" spc="-15">
                <a:latin typeface="Courier New"/>
                <a:cs typeface="Courier New"/>
              </a:rPr>
              <a:t>MoonRobot</a:t>
            </a:r>
            <a:r>
              <a:rPr dirty="0" sz="1450" spc="-15">
                <a:latin typeface="Times New Roman"/>
                <a:cs typeface="Times New Roman"/>
              </a:rPr>
              <a:t>, </a:t>
            </a:r>
            <a:r>
              <a:rPr dirty="0" sz="1450" spc="-15">
                <a:latin typeface="Courier New"/>
                <a:cs typeface="Courier New"/>
              </a:rPr>
              <a:t>UnderseaRobot</a:t>
            </a:r>
            <a:r>
              <a:rPr dirty="0" sz="1450" spc="-15">
                <a:latin typeface="Times New Roman"/>
                <a:cs typeface="Times New Roman"/>
              </a:rPr>
              <a:t>, </a:t>
            </a:r>
            <a:r>
              <a:rPr dirty="0" sz="1450" spc="-10">
                <a:latin typeface="Times New Roman"/>
                <a:cs typeface="Times New Roman"/>
              </a:rPr>
              <a:t>and </a:t>
            </a:r>
            <a:r>
              <a:rPr dirty="0" sz="1450" spc="-15">
                <a:latin typeface="Courier New"/>
                <a:cs typeface="Courier New"/>
              </a:rPr>
              <a:t>DesertRobot? </a:t>
            </a:r>
            <a:r>
              <a:rPr dirty="0" sz="1450" spc="-10">
                <a:latin typeface="Times New Roman"/>
                <a:cs typeface="Times New Roman"/>
              </a:rPr>
              <a:t>Factoring common  behavior into </a:t>
            </a:r>
            <a:r>
              <a:rPr dirty="0" sz="1450" spc="-5">
                <a:latin typeface="Times New Roman"/>
                <a:cs typeface="Times New Roman"/>
              </a:rPr>
              <a:t>one or </a:t>
            </a:r>
            <a:r>
              <a:rPr dirty="0" sz="1450" spc="-10">
                <a:latin typeface="Times New Roman"/>
                <a:cs typeface="Times New Roman"/>
              </a:rPr>
              <a:t>more reusable superclasses significantly reduces the overall amount 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work you must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do.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ts val="1700"/>
              </a:lnSpc>
              <a:spcBef>
                <a:spcPts val="640"/>
              </a:spcBef>
            </a:pPr>
            <a:r>
              <a:rPr dirty="0" sz="1450" spc="-60">
                <a:latin typeface="Times New Roman"/>
                <a:cs typeface="Times New Roman"/>
              </a:rPr>
              <a:t>To </a:t>
            </a:r>
            <a:r>
              <a:rPr dirty="0" sz="1450" spc="-10">
                <a:latin typeface="Times New Roman"/>
                <a:cs typeface="Times New Roman"/>
              </a:rPr>
              <a:t>design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class hierarchy that might serve this purpose, start at the top with the</a:t>
            </a:r>
            <a:r>
              <a:rPr dirty="0" sz="1450" spc="18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class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ts val="1700"/>
              </a:lnSpc>
            </a:pPr>
            <a:r>
              <a:rPr dirty="0" sz="1450" spc="-10">
                <a:latin typeface="Courier New"/>
                <a:cs typeface="Courier New"/>
              </a:rPr>
              <a:t>Object</a:t>
            </a:r>
            <a:r>
              <a:rPr dirty="0" sz="1450" spc="-10">
                <a:latin typeface="Times New Roman"/>
                <a:cs typeface="Times New Roman"/>
              </a:rPr>
              <a:t>, the pinnacle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all Java</a:t>
            </a:r>
            <a:r>
              <a:rPr dirty="0" sz="1450" spc="1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classes.</a:t>
            </a:r>
            <a:endParaRPr sz="1450">
              <a:latin typeface="Times New Roman"/>
              <a:cs typeface="Times New Roman"/>
            </a:endParaRPr>
          </a:p>
          <a:p>
            <a:pPr marL="12700" marR="69850">
              <a:lnSpc>
                <a:spcPct val="100699"/>
              </a:lnSpc>
              <a:spcBef>
                <a:spcPts val="765"/>
              </a:spcBef>
            </a:pPr>
            <a:r>
              <a:rPr dirty="0" sz="1450" spc="-10">
                <a:latin typeface="Times New Roman"/>
                <a:cs typeface="Times New Roman"/>
              </a:rPr>
              <a:t>The most general class to which these robots belong might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called </a:t>
            </a:r>
            <a:r>
              <a:rPr dirty="0" sz="1450" spc="-10">
                <a:latin typeface="Courier New"/>
                <a:cs typeface="Courier New"/>
              </a:rPr>
              <a:t>Robot</a:t>
            </a:r>
            <a:r>
              <a:rPr dirty="0" sz="1450" spc="-10">
                <a:latin typeface="Times New Roman"/>
                <a:cs typeface="Times New Roman"/>
              </a:rPr>
              <a:t>. A robot,  </a:t>
            </a:r>
            <a:r>
              <a:rPr dirty="0" sz="1450" spc="-20">
                <a:latin typeface="Times New Roman"/>
                <a:cs typeface="Times New Roman"/>
              </a:rPr>
              <a:t>generally, </a:t>
            </a:r>
            <a:r>
              <a:rPr dirty="0" sz="1450" spc="-10">
                <a:latin typeface="Times New Roman"/>
                <a:cs typeface="Times New Roman"/>
              </a:rPr>
              <a:t>could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defined as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self-controlled exploration device. In the </a:t>
            </a:r>
            <a:r>
              <a:rPr dirty="0" sz="1450" spc="-15">
                <a:latin typeface="Courier New"/>
                <a:cs typeface="Courier New"/>
              </a:rPr>
              <a:t>Robot </a:t>
            </a:r>
            <a:r>
              <a:rPr dirty="0" sz="1450" spc="-10">
                <a:latin typeface="Times New Roman"/>
                <a:cs typeface="Times New Roman"/>
              </a:rPr>
              <a:t>class,  you define only the behavior that qualifies something to </a:t>
            </a:r>
            <a:r>
              <a:rPr dirty="0" sz="1450" spc="-5">
                <a:latin typeface="Times New Roman"/>
                <a:cs typeface="Times New Roman"/>
              </a:rPr>
              <a:t>be a </a:t>
            </a:r>
            <a:r>
              <a:rPr dirty="0" sz="1450" spc="-10">
                <a:latin typeface="Times New Roman"/>
                <a:cs typeface="Times New Roman"/>
              </a:rPr>
              <a:t>device, to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self-controlled,  and to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designed for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exploration.</a:t>
            </a:r>
            <a:endParaRPr sz="1450">
              <a:latin typeface="Times New Roman"/>
              <a:cs typeface="Times New Roman"/>
            </a:endParaRPr>
          </a:p>
          <a:p>
            <a:pPr marL="12700" marR="114300" indent="-635">
              <a:lnSpc>
                <a:spcPct val="99300"/>
              </a:lnSpc>
              <a:spcBef>
                <a:spcPts val="650"/>
              </a:spcBef>
            </a:pPr>
            <a:r>
              <a:rPr dirty="0" sz="1450" spc="-10">
                <a:latin typeface="Times New Roman"/>
                <a:cs typeface="Times New Roman"/>
              </a:rPr>
              <a:t>There could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two classes below </a:t>
            </a:r>
            <a:r>
              <a:rPr dirty="0" sz="1450" spc="-10">
                <a:latin typeface="Courier New"/>
                <a:cs typeface="Courier New"/>
              </a:rPr>
              <a:t>Robot</a:t>
            </a:r>
            <a:r>
              <a:rPr dirty="0" sz="1450" spc="-10">
                <a:latin typeface="Times New Roman"/>
                <a:cs typeface="Times New Roman"/>
              </a:rPr>
              <a:t>: </a:t>
            </a:r>
            <a:r>
              <a:rPr dirty="0" sz="1450" spc="-15">
                <a:latin typeface="Courier New"/>
                <a:cs typeface="Courier New"/>
              </a:rPr>
              <a:t>WalkingRobot</a:t>
            </a:r>
            <a:r>
              <a:rPr dirty="0" sz="1450" spc="-39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and </a:t>
            </a:r>
            <a:r>
              <a:rPr dirty="0" sz="1450" spc="-15">
                <a:latin typeface="Courier New"/>
                <a:cs typeface="Courier New"/>
              </a:rPr>
              <a:t>DrivingRobot</a:t>
            </a:r>
            <a:r>
              <a:rPr dirty="0" sz="1450" spc="-15">
                <a:latin typeface="Times New Roman"/>
                <a:cs typeface="Times New Roman"/>
              </a:rPr>
              <a:t>. </a:t>
            </a:r>
            <a:r>
              <a:rPr dirty="0" sz="1450" spc="-10">
                <a:latin typeface="Times New Roman"/>
                <a:cs typeface="Times New Roman"/>
              </a:rPr>
              <a:t>The  obvious thing that differentiates these classes is that </a:t>
            </a:r>
            <a:r>
              <a:rPr dirty="0" sz="1450" spc="-5">
                <a:latin typeface="Times New Roman"/>
                <a:cs typeface="Times New Roman"/>
              </a:rPr>
              <a:t>one </a:t>
            </a:r>
            <a:r>
              <a:rPr dirty="0" sz="1450" spc="-10">
                <a:latin typeface="Times New Roman"/>
                <a:cs typeface="Times New Roman"/>
              </a:rPr>
              <a:t>travels by foot and the other by  wheel. The behavior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walking robots might include bending over to pick up</a:t>
            </a:r>
            <a:r>
              <a:rPr dirty="0" sz="1450" spc="17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something,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r>
              <a:rPr dirty="0"/>
              <a:t>16</a:t>
            </a:r>
            <a:r>
              <a:rPr dirty="0"/>
              <a:t> of</a:t>
            </a:r>
            <a:r>
              <a:rPr dirty="0" spc="-90"/>
              <a:t> </a:t>
            </a:r>
            <a:r>
              <a:rPr dirty="0"/>
              <a:t>24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1" y="417184"/>
            <a:ext cx="6594475" cy="455295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12700" marR="5080">
              <a:lnSpc>
                <a:spcPts val="1660"/>
              </a:lnSpc>
              <a:spcBef>
                <a:spcPts val="210"/>
              </a:spcBef>
            </a:pPr>
            <a:r>
              <a:rPr dirty="0" sz="1450" spc="-10">
                <a:latin typeface="Times New Roman"/>
                <a:cs typeface="Times New Roman"/>
              </a:rPr>
              <a:t>ducking, running, and the like. Driving robots would behave </a:t>
            </a:r>
            <a:r>
              <a:rPr dirty="0" sz="1450" spc="-20">
                <a:latin typeface="Times New Roman"/>
                <a:cs typeface="Times New Roman"/>
              </a:rPr>
              <a:t>differently. </a:t>
            </a:r>
            <a:r>
              <a:rPr dirty="0" u="sng" sz="1450" spc="-1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Figure </a:t>
            </a:r>
            <a:r>
              <a:rPr dirty="0" u="sng" sz="1450" spc="-5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1.3</a:t>
            </a:r>
            <a:r>
              <a:rPr dirty="0" sz="1450" spc="-5">
                <a:solidFill>
                  <a:srgbClr val="0000ED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shows  what you have so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30">
                <a:latin typeface="Times New Roman"/>
                <a:cs typeface="Times New Roman"/>
              </a:rPr>
              <a:t>far.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800948" y="960361"/>
            <a:ext cx="3958107" cy="32103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44494" y="4130562"/>
            <a:ext cx="6430645" cy="1653539"/>
          </a:xfrm>
          <a:prstGeom prst="rect">
            <a:avLst/>
          </a:prstGeom>
        </p:spPr>
        <p:txBody>
          <a:bodyPr wrap="square" lIns="0" tIns="111760" rIns="0" bIns="0" rtlCol="0" vert="horz">
            <a:spAutoFit/>
          </a:bodyPr>
          <a:lstStyle/>
          <a:p>
            <a:pPr marL="1785620">
              <a:lnSpc>
                <a:spcPct val="100000"/>
              </a:lnSpc>
              <a:spcBef>
                <a:spcPts val="880"/>
              </a:spcBef>
            </a:pPr>
            <a:r>
              <a:rPr dirty="0" sz="1450" spc="-15" b="1">
                <a:solidFill>
                  <a:srgbClr val="666666"/>
                </a:solidFill>
                <a:latin typeface="Times New Roman"/>
                <a:cs typeface="Times New Roman"/>
              </a:rPr>
              <a:t>FIGURE </a:t>
            </a:r>
            <a:r>
              <a:rPr dirty="0" sz="1450" spc="-5" b="1">
                <a:solidFill>
                  <a:srgbClr val="666666"/>
                </a:solidFill>
                <a:latin typeface="Times New Roman"/>
                <a:cs typeface="Times New Roman"/>
              </a:rPr>
              <a:t>1.3 </a:t>
            </a:r>
            <a:r>
              <a:rPr dirty="0" sz="1450" spc="-10">
                <a:latin typeface="Times New Roman"/>
                <a:cs typeface="Times New Roman"/>
              </a:rPr>
              <a:t>The basic </a:t>
            </a:r>
            <a:r>
              <a:rPr dirty="0" sz="1450" spc="-15">
                <a:latin typeface="Courier New"/>
                <a:cs typeface="Courier New"/>
              </a:rPr>
              <a:t>Robot</a:t>
            </a:r>
            <a:r>
              <a:rPr dirty="0" sz="1450" spc="-495">
                <a:latin typeface="Courier New"/>
                <a:cs typeface="Courier New"/>
              </a:rPr>
              <a:t> </a:t>
            </a:r>
            <a:r>
              <a:rPr dirty="0" sz="1450" spc="-20">
                <a:latin typeface="Times New Roman"/>
                <a:cs typeface="Times New Roman"/>
              </a:rPr>
              <a:t>hierarchy.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50" spc="-35">
                <a:latin typeface="Times New Roman"/>
                <a:cs typeface="Times New Roman"/>
              </a:rPr>
              <a:t>Now, </a:t>
            </a:r>
            <a:r>
              <a:rPr dirty="0" sz="1450" spc="-10">
                <a:latin typeface="Times New Roman"/>
                <a:cs typeface="Times New Roman"/>
              </a:rPr>
              <a:t>the hierarchy can become even more</a:t>
            </a:r>
            <a:r>
              <a:rPr dirty="0" sz="1450" spc="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specific.</a:t>
            </a:r>
            <a:endParaRPr sz="1450">
              <a:latin typeface="Times New Roman"/>
              <a:cs typeface="Times New Roman"/>
            </a:endParaRPr>
          </a:p>
          <a:p>
            <a:pPr marL="12700" marR="5080">
              <a:lnSpc>
                <a:spcPct val="103499"/>
              </a:lnSpc>
              <a:spcBef>
                <a:spcPts val="575"/>
              </a:spcBef>
            </a:pPr>
            <a:r>
              <a:rPr dirty="0" sz="1450" spc="-25">
                <a:latin typeface="Times New Roman"/>
                <a:cs typeface="Times New Roman"/>
              </a:rPr>
              <a:t>With </a:t>
            </a:r>
            <a:r>
              <a:rPr dirty="0" sz="1450" spc="-15">
                <a:latin typeface="Courier New"/>
                <a:cs typeface="Courier New"/>
              </a:rPr>
              <a:t>WalkingRobot</a:t>
            </a:r>
            <a:r>
              <a:rPr dirty="0" sz="1450" spc="-15">
                <a:latin typeface="Times New Roman"/>
                <a:cs typeface="Times New Roman"/>
              </a:rPr>
              <a:t>, </a:t>
            </a:r>
            <a:r>
              <a:rPr dirty="0" sz="1450" spc="-10">
                <a:latin typeface="Times New Roman"/>
                <a:cs typeface="Times New Roman"/>
              </a:rPr>
              <a:t>you might have several classes: </a:t>
            </a:r>
            <a:r>
              <a:rPr dirty="0" sz="1450" spc="-15">
                <a:latin typeface="Courier New"/>
                <a:cs typeface="Courier New"/>
              </a:rPr>
              <a:t>ScienceRobot</a:t>
            </a:r>
            <a:r>
              <a:rPr dirty="0" sz="1450" spc="-15">
                <a:latin typeface="Times New Roman"/>
                <a:cs typeface="Times New Roman"/>
              </a:rPr>
              <a:t>,  </a:t>
            </a:r>
            <a:r>
              <a:rPr dirty="0" sz="1450" spc="-15">
                <a:latin typeface="Courier New"/>
                <a:cs typeface="Courier New"/>
              </a:rPr>
              <a:t>GuardRobot</a:t>
            </a:r>
            <a:r>
              <a:rPr dirty="0" sz="1450" spc="-15">
                <a:latin typeface="Times New Roman"/>
                <a:cs typeface="Times New Roman"/>
              </a:rPr>
              <a:t>, </a:t>
            </a:r>
            <a:r>
              <a:rPr dirty="0" sz="1450" spc="-15">
                <a:latin typeface="Courier New"/>
                <a:cs typeface="Courier New"/>
              </a:rPr>
              <a:t>SearchRobot</a:t>
            </a:r>
            <a:r>
              <a:rPr dirty="0" sz="1450" spc="-15">
                <a:latin typeface="Times New Roman"/>
                <a:cs typeface="Times New Roman"/>
              </a:rPr>
              <a:t>, </a:t>
            </a:r>
            <a:r>
              <a:rPr dirty="0" sz="1450" spc="-10">
                <a:latin typeface="Times New Roman"/>
                <a:cs typeface="Times New Roman"/>
              </a:rPr>
              <a:t>and so </a:t>
            </a:r>
            <a:r>
              <a:rPr dirty="0" sz="1450" spc="-5">
                <a:latin typeface="Times New Roman"/>
                <a:cs typeface="Times New Roman"/>
              </a:rPr>
              <a:t>on. </a:t>
            </a:r>
            <a:r>
              <a:rPr dirty="0" sz="1450" spc="-10">
                <a:latin typeface="Times New Roman"/>
                <a:cs typeface="Times New Roman"/>
              </a:rPr>
              <a:t>As an alternative, you could factor </a:t>
            </a:r>
            <a:r>
              <a:rPr dirty="0" sz="1450" spc="-5">
                <a:latin typeface="Times New Roman"/>
                <a:cs typeface="Times New Roman"/>
              </a:rPr>
              <a:t>out </a:t>
            </a:r>
            <a:r>
              <a:rPr dirty="0" sz="1450" spc="-10">
                <a:latin typeface="Times New Roman"/>
                <a:cs typeface="Times New Roman"/>
              </a:rPr>
              <a:t>still  more functionality and have intermediate classes for </a:t>
            </a:r>
            <a:r>
              <a:rPr dirty="0" sz="1450" spc="-15">
                <a:latin typeface="Courier New"/>
                <a:cs typeface="Courier New"/>
              </a:rPr>
              <a:t>TwoLegged </a:t>
            </a:r>
            <a:r>
              <a:rPr dirty="0" sz="1450" spc="-10">
                <a:latin typeface="Times New Roman"/>
                <a:cs typeface="Times New Roman"/>
              </a:rPr>
              <a:t>and </a:t>
            </a:r>
            <a:r>
              <a:rPr dirty="0" sz="1450" spc="-15">
                <a:latin typeface="Courier New"/>
                <a:cs typeface="Courier New"/>
              </a:rPr>
              <a:t>FourLegged  </a:t>
            </a:r>
            <a:r>
              <a:rPr dirty="0" sz="1450" spc="-10">
                <a:latin typeface="Times New Roman"/>
                <a:cs typeface="Times New Roman"/>
              </a:rPr>
              <a:t>robots, with </a:t>
            </a:r>
            <a:r>
              <a:rPr dirty="0" sz="1450" spc="-15">
                <a:latin typeface="Times New Roman"/>
                <a:cs typeface="Times New Roman"/>
              </a:rPr>
              <a:t>different </a:t>
            </a:r>
            <a:r>
              <a:rPr dirty="0" sz="1450" spc="-10">
                <a:latin typeface="Times New Roman"/>
                <a:cs typeface="Times New Roman"/>
              </a:rPr>
              <a:t>behaviors for each (see </a:t>
            </a:r>
            <a:r>
              <a:rPr dirty="0" u="sng" sz="1450" spc="-1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Figure</a:t>
            </a:r>
            <a:r>
              <a:rPr dirty="0" u="sng" sz="1450" spc="4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u="sng" sz="1450" spc="-5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1.4</a:t>
            </a:r>
            <a:r>
              <a:rPr dirty="0" sz="1450" spc="-5">
                <a:latin typeface="Times New Roman"/>
                <a:cs typeface="Times New Roman"/>
              </a:rPr>
              <a:t>).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18678" y="5871908"/>
            <a:ext cx="4131792" cy="29268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44503" y="8776868"/>
            <a:ext cx="6568440" cy="1406525"/>
          </a:xfrm>
          <a:prstGeom prst="rect">
            <a:avLst/>
          </a:prstGeom>
        </p:spPr>
        <p:txBody>
          <a:bodyPr wrap="square" lIns="0" tIns="93345" rIns="0" bIns="0" rtlCol="0" vert="horz">
            <a:spAutoFit/>
          </a:bodyPr>
          <a:lstStyle/>
          <a:p>
            <a:pPr marL="1191260">
              <a:lnSpc>
                <a:spcPct val="100000"/>
              </a:lnSpc>
              <a:spcBef>
                <a:spcPts val="735"/>
              </a:spcBef>
            </a:pPr>
            <a:r>
              <a:rPr dirty="0" sz="1450" spc="-15" b="1">
                <a:solidFill>
                  <a:srgbClr val="666666"/>
                </a:solidFill>
                <a:latin typeface="Times New Roman"/>
                <a:cs typeface="Times New Roman"/>
              </a:rPr>
              <a:t>FIGURE </a:t>
            </a:r>
            <a:r>
              <a:rPr dirty="0" sz="1450" spc="-5" b="1">
                <a:solidFill>
                  <a:srgbClr val="666666"/>
                </a:solidFill>
                <a:latin typeface="Times New Roman"/>
                <a:cs typeface="Times New Roman"/>
              </a:rPr>
              <a:t>1.4 </a:t>
            </a:r>
            <a:r>
              <a:rPr dirty="0" sz="1450" spc="-20">
                <a:latin typeface="Times New Roman"/>
                <a:cs typeface="Times New Roman"/>
              </a:rPr>
              <a:t>Two-legged </a:t>
            </a:r>
            <a:r>
              <a:rPr dirty="0" sz="1450" spc="-10">
                <a:latin typeface="Times New Roman"/>
                <a:cs typeface="Times New Roman"/>
              </a:rPr>
              <a:t>and four-legged walking</a:t>
            </a:r>
            <a:r>
              <a:rPr dirty="0" sz="1450" spc="3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robots.</a:t>
            </a:r>
            <a:endParaRPr sz="1450">
              <a:latin typeface="Times New Roman"/>
              <a:cs typeface="Times New Roman"/>
            </a:endParaRPr>
          </a:p>
          <a:p>
            <a:pPr marL="12700" marR="5080">
              <a:lnSpc>
                <a:spcPct val="103499"/>
              </a:lnSpc>
              <a:spcBef>
                <a:spcPts val="580"/>
              </a:spcBef>
            </a:pPr>
            <a:r>
              <a:rPr dirty="0" sz="1450" spc="-20">
                <a:latin typeface="Times New Roman"/>
                <a:cs typeface="Times New Roman"/>
              </a:rPr>
              <a:t>Finally, </a:t>
            </a:r>
            <a:r>
              <a:rPr dirty="0" sz="1450" spc="-10">
                <a:latin typeface="Times New Roman"/>
                <a:cs typeface="Times New Roman"/>
              </a:rPr>
              <a:t>the hierarchy is done, and you have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place for </a:t>
            </a:r>
            <a:r>
              <a:rPr dirty="0" sz="1450" spc="-15">
                <a:latin typeface="Courier New"/>
                <a:cs typeface="Courier New"/>
              </a:rPr>
              <a:t>MarsRobot</a:t>
            </a:r>
            <a:r>
              <a:rPr dirty="0" sz="1450" spc="-15">
                <a:latin typeface="Times New Roman"/>
                <a:cs typeface="Times New Roman"/>
              </a:rPr>
              <a:t>. </a:t>
            </a:r>
            <a:r>
              <a:rPr dirty="0" sz="1450" spc="-10">
                <a:latin typeface="Times New Roman"/>
                <a:cs typeface="Times New Roman"/>
              </a:rPr>
              <a:t>It can </a:t>
            </a:r>
            <a:r>
              <a:rPr dirty="0" sz="1450" spc="-5">
                <a:latin typeface="Times New Roman"/>
                <a:cs typeface="Times New Roman"/>
              </a:rPr>
              <a:t>be a </a:t>
            </a:r>
            <a:r>
              <a:rPr dirty="0" sz="1450" spc="-10">
                <a:latin typeface="Times New Roman"/>
                <a:cs typeface="Times New Roman"/>
              </a:rPr>
              <a:t>subclass 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5">
                <a:latin typeface="Courier New"/>
                <a:cs typeface="Courier New"/>
              </a:rPr>
              <a:t>ScienceRobot</a:t>
            </a:r>
            <a:r>
              <a:rPr dirty="0" sz="1450" spc="-15">
                <a:latin typeface="Times New Roman"/>
                <a:cs typeface="Times New Roman"/>
              </a:rPr>
              <a:t>, </a:t>
            </a:r>
            <a:r>
              <a:rPr dirty="0" sz="1450" spc="-10">
                <a:latin typeface="Times New Roman"/>
                <a:cs typeface="Times New Roman"/>
              </a:rPr>
              <a:t>which is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subclass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5">
                <a:latin typeface="Courier New"/>
                <a:cs typeface="Courier New"/>
              </a:rPr>
              <a:t>WalkingRobot</a:t>
            </a:r>
            <a:r>
              <a:rPr dirty="0" sz="1450" spc="-15">
                <a:latin typeface="Times New Roman"/>
                <a:cs typeface="Times New Roman"/>
              </a:rPr>
              <a:t>, </a:t>
            </a:r>
            <a:r>
              <a:rPr dirty="0" sz="1450" spc="-10">
                <a:latin typeface="Times New Roman"/>
                <a:cs typeface="Times New Roman"/>
              </a:rPr>
              <a:t>which is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subclass </a:t>
            </a:r>
            <a:r>
              <a:rPr dirty="0" sz="1450" spc="-5">
                <a:latin typeface="Times New Roman"/>
                <a:cs typeface="Times New Roman"/>
              </a:rPr>
              <a:t>of  </a:t>
            </a:r>
            <a:r>
              <a:rPr dirty="0" sz="1450" spc="-10">
                <a:latin typeface="Courier New"/>
                <a:cs typeface="Courier New"/>
              </a:rPr>
              <a:t>Robot</a:t>
            </a:r>
            <a:r>
              <a:rPr dirty="0" sz="1450" spc="-10">
                <a:latin typeface="Times New Roman"/>
                <a:cs typeface="Times New Roman"/>
              </a:rPr>
              <a:t>, which is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subclass </a:t>
            </a:r>
            <a:r>
              <a:rPr dirty="0" sz="1450" spc="-5">
                <a:latin typeface="Times New Roman"/>
                <a:cs typeface="Times New Roman"/>
              </a:rPr>
              <a:t>of</a:t>
            </a:r>
            <a:r>
              <a:rPr dirty="0" sz="1450" spc="1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Object</a:t>
            </a:r>
            <a:r>
              <a:rPr dirty="0" sz="1450" spc="-10">
                <a:latin typeface="Times New Roman"/>
                <a:cs typeface="Times New Roman"/>
              </a:rPr>
              <a:t>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50" spc="-10">
                <a:latin typeface="Times New Roman"/>
                <a:cs typeface="Times New Roman"/>
              </a:rPr>
              <a:t>Where do attributes such as status, temperature, and speed come in? At the place they</a:t>
            </a:r>
            <a:r>
              <a:rPr dirty="0" sz="1450" spc="14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fit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r>
              <a:rPr dirty="0"/>
              <a:t>17</a:t>
            </a:r>
            <a:r>
              <a:rPr dirty="0"/>
              <a:t> of</a:t>
            </a:r>
            <a:r>
              <a:rPr dirty="0" spc="-90"/>
              <a:t> </a:t>
            </a:r>
            <a:r>
              <a:rPr dirty="0"/>
              <a:t>24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165" y="1632610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2B2B2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57165" y="1660048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165" y="1628036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30">
                <a:moveTo>
                  <a:pt x="0" y="36585"/>
                </a:moveTo>
                <a:lnTo>
                  <a:pt x="0" y="0"/>
                </a:lnTo>
                <a:lnTo>
                  <a:pt x="9141" y="0"/>
                </a:lnTo>
                <a:lnTo>
                  <a:pt x="9141" y="27438"/>
                </a:lnTo>
                <a:lnTo>
                  <a:pt x="0" y="36585"/>
                </a:lnTo>
                <a:close/>
              </a:path>
            </a:pathLst>
          </a:custGeom>
          <a:solidFill>
            <a:srgbClr val="2B2B2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161" y="1628036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30">
                <a:moveTo>
                  <a:pt x="0" y="0"/>
                </a:moveTo>
                <a:lnTo>
                  <a:pt x="0" y="36585"/>
                </a:lnTo>
                <a:lnTo>
                  <a:pt x="9141" y="27438"/>
                </a:lnTo>
                <a:lnTo>
                  <a:pt x="9141" y="0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093626" y="1637183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39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093622" y="1637183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39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165" y="2995404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2B2B2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7165" y="3022843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7165" y="2990831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30">
                <a:moveTo>
                  <a:pt x="0" y="36585"/>
                </a:moveTo>
                <a:lnTo>
                  <a:pt x="0" y="0"/>
                </a:lnTo>
                <a:lnTo>
                  <a:pt x="9141" y="0"/>
                </a:lnTo>
                <a:lnTo>
                  <a:pt x="9141" y="27438"/>
                </a:lnTo>
                <a:lnTo>
                  <a:pt x="0" y="36585"/>
                </a:lnTo>
                <a:close/>
              </a:path>
            </a:pathLst>
          </a:custGeom>
          <a:solidFill>
            <a:srgbClr val="2B2B2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7161" y="2990831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30">
                <a:moveTo>
                  <a:pt x="0" y="0"/>
                </a:moveTo>
                <a:lnTo>
                  <a:pt x="0" y="36585"/>
                </a:lnTo>
                <a:lnTo>
                  <a:pt x="9141" y="27438"/>
                </a:lnTo>
                <a:lnTo>
                  <a:pt x="9141" y="0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093626" y="2999977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39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093622" y="2999977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39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444505" y="417184"/>
            <a:ext cx="6620509" cy="5842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28575" indent="-635">
              <a:lnSpc>
                <a:spcPct val="99300"/>
              </a:lnSpc>
              <a:spcBef>
                <a:spcPts val="100"/>
              </a:spcBef>
            </a:pPr>
            <a:r>
              <a:rPr dirty="0" sz="1450" spc="-10">
                <a:latin typeface="Times New Roman"/>
                <a:cs typeface="Times New Roman"/>
              </a:rPr>
              <a:t>into the class hierarchy most </a:t>
            </a:r>
            <a:r>
              <a:rPr dirty="0" sz="1450" spc="-20">
                <a:latin typeface="Times New Roman"/>
                <a:cs typeface="Times New Roman"/>
              </a:rPr>
              <a:t>naturally. </a:t>
            </a:r>
            <a:r>
              <a:rPr dirty="0" sz="1450" spc="-10">
                <a:latin typeface="Times New Roman"/>
                <a:cs typeface="Times New Roman"/>
              </a:rPr>
              <a:t>Because all robots need to keep track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 temperature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their environment, it makes sense to define </a:t>
            </a:r>
            <a:r>
              <a:rPr dirty="0" sz="1450" spc="-15">
                <a:latin typeface="Courier New"/>
                <a:cs typeface="Courier New"/>
              </a:rPr>
              <a:t>temperature</a:t>
            </a:r>
            <a:r>
              <a:rPr dirty="0" sz="1450" spc="-37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as an instance  variable in </a:t>
            </a:r>
            <a:r>
              <a:rPr dirty="0" sz="1450" spc="-10">
                <a:latin typeface="Courier New"/>
                <a:cs typeface="Courier New"/>
              </a:rPr>
              <a:t>Robot</a:t>
            </a:r>
            <a:r>
              <a:rPr dirty="0" sz="1450" spc="-10">
                <a:latin typeface="Times New Roman"/>
                <a:cs typeface="Times New Roman"/>
              </a:rPr>
              <a:t>. All subclasses would have that instance variable as well. Remember  that you need to define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behavior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attribute only once in the </a:t>
            </a:r>
            <a:r>
              <a:rPr dirty="0" sz="1450" spc="-20">
                <a:latin typeface="Times New Roman"/>
                <a:cs typeface="Times New Roman"/>
              </a:rPr>
              <a:t>hierarchy, </a:t>
            </a:r>
            <a:r>
              <a:rPr dirty="0" sz="1450" spc="-10">
                <a:latin typeface="Times New Roman"/>
                <a:cs typeface="Times New Roman"/>
              </a:rPr>
              <a:t>and it is  inherited automatically by each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subclass.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00">
              <a:latin typeface="Times New Roman"/>
              <a:cs typeface="Times New Roman"/>
            </a:endParaRPr>
          </a:p>
          <a:p>
            <a:pPr marL="131445">
              <a:lnSpc>
                <a:spcPct val="100000"/>
              </a:lnSpc>
            </a:pPr>
            <a:r>
              <a:rPr dirty="0" sz="1450" spc="-10" b="1">
                <a:solidFill>
                  <a:srgbClr val="57595B"/>
                </a:solidFill>
                <a:latin typeface="Times New Roman"/>
                <a:cs typeface="Times New Roman"/>
              </a:rPr>
              <a:t>Note</a:t>
            </a:r>
            <a:endParaRPr sz="1450">
              <a:latin typeface="Times New Roman"/>
              <a:cs typeface="Times New Roman"/>
            </a:endParaRPr>
          </a:p>
          <a:p>
            <a:pPr marL="259079" marR="412750">
              <a:lnSpc>
                <a:spcPts val="1660"/>
              </a:lnSpc>
              <a:spcBef>
                <a:spcPts val="760"/>
              </a:spcBef>
            </a:pPr>
            <a:r>
              <a:rPr dirty="0" sz="1450" spc="-10">
                <a:latin typeface="Times New Roman"/>
                <a:cs typeface="Times New Roman"/>
              </a:rPr>
              <a:t>Designing an </a:t>
            </a:r>
            <a:r>
              <a:rPr dirty="0" sz="1450" spc="-15">
                <a:latin typeface="Times New Roman"/>
                <a:cs typeface="Times New Roman"/>
              </a:rPr>
              <a:t>effective </a:t>
            </a:r>
            <a:r>
              <a:rPr dirty="0" sz="1450" spc="-10">
                <a:latin typeface="Times New Roman"/>
                <a:cs typeface="Times New Roman"/>
              </a:rPr>
              <a:t>class hierarchy involves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lot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planning and revision. As  you attempt to </a:t>
            </a:r>
            <a:r>
              <a:rPr dirty="0" sz="1450" spc="-5">
                <a:latin typeface="Times New Roman"/>
                <a:cs typeface="Times New Roman"/>
              </a:rPr>
              <a:t>put </a:t>
            </a:r>
            <a:r>
              <a:rPr dirty="0" sz="1450" spc="-10">
                <a:latin typeface="Times New Roman"/>
                <a:cs typeface="Times New Roman"/>
              </a:rPr>
              <a:t>attributes and behavior into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20">
                <a:latin typeface="Times New Roman"/>
                <a:cs typeface="Times New Roman"/>
              </a:rPr>
              <a:t>hierarchy, </a:t>
            </a:r>
            <a:r>
              <a:rPr dirty="0" sz="1450" spc="-10">
                <a:latin typeface="Times New Roman"/>
                <a:cs typeface="Times New Roman"/>
              </a:rPr>
              <a:t>you’re likely to find  reasons to move some classes to </a:t>
            </a:r>
            <a:r>
              <a:rPr dirty="0" sz="1450" spc="-15">
                <a:latin typeface="Times New Roman"/>
                <a:cs typeface="Times New Roman"/>
              </a:rPr>
              <a:t>different </a:t>
            </a:r>
            <a:r>
              <a:rPr dirty="0" sz="1450" spc="-10">
                <a:latin typeface="Times New Roman"/>
                <a:cs typeface="Times New Roman"/>
              </a:rPr>
              <a:t>spots in the </a:t>
            </a:r>
            <a:r>
              <a:rPr dirty="0" sz="1450" spc="-20">
                <a:latin typeface="Times New Roman"/>
                <a:cs typeface="Times New Roman"/>
              </a:rPr>
              <a:t>hierarchy. </a:t>
            </a:r>
            <a:r>
              <a:rPr dirty="0" sz="1450" spc="-10">
                <a:latin typeface="Times New Roman"/>
                <a:cs typeface="Times New Roman"/>
              </a:rPr>
              <a:t>The goal is to  reduce the number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repetitive features (and redundant code)</a:t>
            </a:r>
            <a:r>
              <a:rPr dirty="0" sz="1450" spc="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needed.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50" spc="-5" b="1">
                <a:latin typeface="Times New Roman"/>
                <a:cs typeface="Times New Roman"/>
              </a:rPr>
              <a:t>Inheritance in</a:t>
            </a:r>
            <a:r>
              <a:rPr dirty="0" sz="1650" b="1">
                <a:latin typeface="Times New Roman"/>
                <a:cs typeface="Times New Roman"/>
              </a:rPr>
              <a:t> Action</a:t>
            </a:r>
            <a:endParaRPr sz="1650">
              <a:latin typeface="Times New Roman"/>
              <a:cs typeface="Times New Roman"/>
            </a:endParaRPr>
          </a:p>
          <a:p>
            <a:pPr marL="12700" marR="260350">
              <a:lnSpc>
                <a:spcPts val="1660"/>
              </a:lnSpc>
              <a:spcBef>
                <a:spcPts val="790"/>
              </a:spcBef>
            </a:pPr>
            <a:r>
              <a:rPr dirty="0" sz="1450" spc="-10">
                <a:latin typeface="Times New Roman"/>
                <a:cs typeface="Times New Roman"/>
              </a:rPr>
              <a:t>Inheritance in Java works much more simply than it does in the real world. No wills </a:t>
            </a:r>
            <a:r>
              <a:rPr dirty="0" sz="1450" spc="-5">
                <a:latin typeface="Times New Roman"/>
                <a:cs typeface="Times New Roman"/>
              </a:rPr>
              <a:t>or  </a:t>
            </a:r>
            <a:r>
              <a:rPr dirty="0" sz="1450" spc="-10">
                <a:latin typeface="Times New Roman"/>
                <a:cs typeface="Times New Roman"/>
              </a:rPr>
              <a:t>courts are required when inheriting from </a:t>
            </a:r>
            <a:r>
              <a:rPr dirty="0" sz="1450" spc="-5">
                <a:latin typeface="Times New Roman"/>
                <a:cs typeface="Times New Roman"/>
              </a:rPr>
              <a:t>a</a:t>
            </a:r>
            <a:r>
              <a:rPr dirty="0" sz="1450" spc="2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parent.</a:t>
            </a:r>
            <a:endParaRPr sz="1450">
              <a:latin typeface="Times New Roman"/>
              <a:cs typeface="Times New Roman"/>
            </a:endParaRPr>
          </a:p>
          <a:p>
            <a:pPr marL="12700" marR="73660">
              <a:lnSpc>
                <a:spcPts val="1660"/>
              </a:lnSpc>
              <a:spcBef>
                <a:spcPts val="710"/>
              </a:spcBef>
            </a:pPr>
            <a:r>
              <a:rPr dirty="0" sz="1450" spc="-10">
                <a:latin typeface="Times New Roman"/>
                <a:cs typeface="Times New Roman"/>
              </a:rPr>
              <a:t>When you create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new object, Java keeps track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each variable defined for that object  and each variable defined for each superclass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object. In this </a:t>
            </a:r>
            <a:r>
              <a:rPr dirty="0" sz="1450" spc="-35">
                <a:latin typeface="Times New Roman"/>
                <a:cs typeface="Times New Roman"/>
              </a:rPr>
              <a:t>way, </a:t>
            </a:r>
            <a:r>
              <a:rPr dirty="0" sz="1450" spc="-10">
                <a:latin typeface="Times New Roman"/>
                <a:cs typeface="Times New Roman"/>
              </a:rPr>
              <a:t>all the classes  combine to form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template for the current object, and each object fills in the information  appropriate to its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situation.</a:t>
            </a:r>
            <a:endParaRPr sz="1450">
              <a:latin typeface="Times New Roman"/>
              <a:cs typeface="Times New Roman"/>
            </a:endParaRPr>
          </a:p>
          <a:p>
            <a:pPr marL="12700" marR="5080">
              <a:lnSpc>
                <a:spcPts val="1660"/>
              </a:lnSpc>
              <a:spcBef>
                <a:spcPts val="710"/>
              </a:spcBef>
            </a:pPr>
            <a:r>
              <a:rPr dirty="0" sz="1450" spc="-10">
                <a:latin typeface="Times New Roman"/>
                <a:cs typeface="Times New Roman"/>
              </a:rPr>
              <a:t>Methods operate </a:t>
            </a:r>
            <a:r>
              <a:rPr dirty="0" sz="1450" spc="-20">
                <a:latin typeface="Times New Roman"/>
                <a:cs typeface="Times New Roman"/>
              </a:rPr>
              <a:t>similarly. </a:t>
            </a:r>
            <a:r>
              <a:rPr dirty="0" sz="1450" spc="-10">
                <a:latin typeface="Times New Roman"/>
                <a:cs typeface="Times New Roman"/>
              </a:rPr>
              <a:t>A new object has access to all method names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its class and  superclass. This is determined dynamically when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method is used in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running program.  If you call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method </a:t>
            </a:r>
            <a:r>
              <a:rPr dirty="0" sz="1450" spc="-5">
                <a:latin typeface="Times New Roman"/>
                <a:cs typeface="Times New Roman"/>
              </a:rPr>
              <a:t>of a </a:t>
            </a:r>
            <a:r>
              <a:rPr dirty="0" sz="1450" spc="-10">
                <a:latin typeface="Times New Roman"/>
                <a:cs typeface="Times New Roman"/>
              </a:rPr>
              <a:t>particular object, the Java virtual machine first checks the  </a:t>
            </a:r>
            <a:r>
              <a:rPr dirty="0" sz="1450" spc="-20">
                <a:latin typeface="Times New Roman"/>
                <a:cs typeface="Times New Roman"/>
              </a:rPr>
              <a:t>object’s </a:t>
            </a:r>
            <a:r>
              <a:rPr dirty="0" sz="1450" spc="-10">
                <a:latin typeface="Times New Roman"/>
                <a:cs typeface="Times New Roman"/>
              </a:rPr>
              <a:t>class for that method. If the method </a:t>
            </a:r>
            <a:r>
              <a:rPr dirty="0" sz="1450" spc="-15">
                <a:latin typeface="Times New Roman"/>
                <a:cs typeface="Times New Roman"/>
              </a:rPr>
              <a:t>isn’t </a:t>
            </a:r>
            <a:r>
              <a:rPr dirty="0" sz="1450" spc="-10">
                <a:latin typeface="Times New Roman"/>
                <a:cs typeface="Times New Roman"/>
              </a:rPr>
              <a:t>found, the virtual machine looks for it in  the superclass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that class, and so </a:t>
            </a:r>
            <a:r>
              <a:rPr dirty="0" sz="1450" spc="-5">
                <a:latin typeface="Times New Roman"/>
                <a:cs typeface="Times New Roman"/>
              </a:rPr>
              <a:t>on, </a:t>
            </a:r>
            <a:r>
              <a:rPr dirty="0" sz="1450" spc="-10">
                <a:latin typeface="Times New Roman"/>
                <a:cs typeface="Times New Roman"/>
              </a:rPr>
              <a:t>until the method definition is found. This is  illustrated in </a:t>
            </a:r>
            <a:r>
              <a:rPr dirty="0" u="sng" sz="1450" spc="-1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Figure</a:t>
            </a:r>
            <a:r>
              <a:rPr dirty="0" u="sng" sz="145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u="sng" sz="1450" spc="-1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1.5</a:t>
            </a:r>
            <a:r>
              <a:rPr dirty="0" sz="1450" spc="-10">
                <a:latin typeface="Times New Roman"/>
                <a:cs typeface="Times New Roman"/>
              </a:rPr>
              <a:t>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r>
              <a:rPr dirty="0"/>
              <a:t>18</a:t>
            </a:r>
            <a:r>
              <a:rPr dirty="0"/>
              <a:t> of</a:t>
            </a:r>
            <a:r>
              <a:rPr dirty="0" spc="-90"/>
              <a:t> </a:t>
            </a:r>
            <a:r>
              <a:rPr dirty="0"/>
              <a:t>24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43888" y="448170"/>
            <a:ext cx="4872228" cy="37591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44495" y="4185438"/>
            <a:ext cx="6537325" cy="1983105"/>
          </a:xfrm>
          <a:prstGeom prst="rect">
            <a:avLst/>
          </a:prstGeom>
        </p:spPr>
        <p:txBody>
          <a:bodyPr wrap="square" lIns="0" tIns="93345" rIns="0" bIns="0" rtlCol="0" vert="horz">
            <a:spAutoFit/>
          </a:bodyPr>
          <a:lstStyle/>
          <a:p>
            <a:pPr marL="1146175">
              <a:lnSpc>
                <a:spcPct val="100000"/>
              </a:lnSpc>
              <a:spcBef>
                <a:spcPts val="735"/>
              </a:spcBef>
            </a:pPr>
            <a:r>
              <a:rPr dirty="0" sz="1450" spc="-15" b="1">
                <a:solidFill>
                  <a:srgbClr val="666666"/>
                </a:solidFill>
                <a:latin typeface="Times New Roman"/>
                <a:cs typeface="Times New Roman"/>
              </a:rPr>
              <a:t>FIGURE </a:t>
            </a:r>
            <a:r>
              <a:rPr dirty="0" sz="1450" spc="-5" b="1">
                <a:solidFill>
                  <a:srgbClr val="666666"/>
                </a:solidFill>
                <a:latin typeface="Times New Roman"/>
                <a:cs typeface="Times New Roman"/>
              </a:rPr>
              <a:t>1.5 </a:t>
            </a:r>
            <a:r>
              <a:rPr dirty="0" sz="1450" spc="-10">
                <a:latin typeface="Times New Roman"/>
                <a:cs typeface="Times New Roman"/>
              </a:rPr>
              <a:t>How methods are located in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class</a:t>
            </a:r>
            <a:r>
              <a:rPr dirty="0" sz="1450" spc="35">
                <a:latin typeface="Times New Roman"/>
                <a:cs typeface="Times New Roman"/>
              </a:rPr>
              <a:t> </a:t>
            </a:r>
            <a:r>
              <a:rPr dirty="0" sz="1450" spc="-20">
                <a:latin typeface="Times New Roman"/>
                <a:cs typeface="Times New Roman"/>
              </a:rPr>
              <a:t>hierarchy.</a:t>
            </a:r>
            <a:endParaRPr sz="1450">
              <a:latin typeface="Times New Roman"/>
              <a:cs typeface="Times New Roman"/>
            </a:endParaRPr>
          </a:p>
          <a:p>
            <a:pPr marL="12700" marR="5080">
              <a:lnSpc>
                <a:spcPts val="1660"/>
              </a:lnSpc>
              <a:spcBef>
                <a:spcPts val="760"/>
              </a:spcBef>
            </a:pPr>
            <a:r>
              <a:rPr dirty="0" sz="1450" spc="-10">
                <a:latin typeface="Times New Roman"/>
                <a:cs typeface="Times New Roman"/>
              </a:rPr>
              <a:t>Things get complicated when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subclass defines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method that matches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method defined  in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superclass in name and other aspects. In this case, the method definition found first  (starting at the bottom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hierarchy and working upward) is the </a:t>
            </a:r>
            <a:r>
              <a:rPr dirty="0" sz="1450" spc="-5">
                <a:latin typeface="Times New Roman"/>
                <a:cs typeface="Times New Roman"/>
              </a:rPr>
              <a:t>one </a:t>
            </a:r>
            <a:r>
              <a:rPr dirty="0" sz="1450" spc="-10">
                <a:latin typeface="Times New Roman"/>
                <a:cs typeface="Times New Roman"/>
              </a:rPr>
              <a:t>that is</a:t>
            </a:r>
            <a:r>
              <a:rPr dirty="0" sz="1450" spc="114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used.</a:t>
            </a:r>
            <a:endParaRPr sz="1450">
              <a:latin typeface="Times New Roman"/>
              <a:cs typeface="Times New Roman"/>
            </a:endParaRPr>
          </a:p>
          <a:p>
            <a:pPr marL="12700" marR="57150">
              <a:lnSpc>
                <a:spcPts val="1660"/>
              </a:lnSpc>
              <a:spcBef>
                <a:spcPts val="710"/>
              </a:spcBef>
            </a:pPr>
            <a:r>
              <a:rPr dirty="0" sz="1450" spc="-10">
                <a:latin typeface="Times New Roman"/>
                <a:cs typeface="Times New Roman"/>
              </a:rPr>
              <a:t>Because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this, you can create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method in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subclass that prevents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method in </a:t>
            </a:r>
            <a:r>
              <a:rPr dirty="0" sz="1450" spc="-5">
                <a:latin typeface="Times New Roman"/>
                <a:cs typeface="Times New Roman"/>
              </a:rPr>
              <a:t>a  </a:t>
            </a:r>
            <a:r>
              <a:rPr dirty="0" sz="1450" spc="-10">
                <a:latin typeface="Times New Roman"/>
                <a:cs typeface="Times New Roman"/>
              </a:rPr>
              <a:t>superclass from being used. </a:t>
            </a:r>
            <a:r>
              <a:rPr dirty="0" sz="1450" spc="-60">
                <a:latin typeface="Times New Roman"/>
                <a:cs typeface="Times New Roman"/>
              </a:rPr>
              <a:t>To </a:t>
            </a:r>
            <a:r>
              <a:rPr dirty="0" sz="1450" spc="-10">
                <a:latin typeface="Times New Roman"/>
                <a:cs typeface="Times New Roman"/>
              </a:rPr>
              <a:t>do this, you give the method the same name, return type,  and </a:t>
            </a:r>
            <a:r>
              <a:rPr dirty="0" sz="1450" spc="-15">
                <a:latin typeface="Times New Roman"/>
                <a:cs typeface="Times New Roman"/>
              </a:rPr>
              <a:t>arguments </a:t>
            </a:r>
            <a:r>
              <a:rPr dirty="0" sz="1450" spc="-10">
                <a:latin typeface="Times New Roman"/>
                <a:cs typeface="Times New Roman"/>
              </a:rPr>
              <a:t>as the method in the superclass. This procedure, shown in </a:t>
            </a:r>
            <a:r>
              <a:rPr dirty="0" u="sng" sz="1450" spc="-1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3" action="ppaction://hlinksldjump"/>
              </a:rPr>
              <a:t>Figure </a:t>
            </a:r>
            <a:r>
              <a:rPr dirty="0" u="sng" sz="1450" spc="-5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3" action="ppaction://hlinksldjump"/>
              </a:rPr>
              <a:t>1.6</a:t>
            </a:r>
            <a:r>
              <a:rPr dirty="0" sz="1450" spc="-5">
                <a:latin typeface="Times New Roman"/>
                <a:cs typeface="Times New Roman"/>
              </a:rPr>
              <a:t>, </a:t>
            </a:r>
            <a:r>
              <a:rPr dirty="0" sz="1450" spc="-10">
                <a:latin typeface="Times New Roman"/>
                <a:cs typeface="Times New Roman"/>
              </a:rPr>
              <a:t>is  called </a:t>
            </a:r>
            <a:r>
              <a:rPr dirty="0" sz="1450" spc="-10" i="1">
                <a:latin typeface="Times New Roman"/>
                <a:cs typeface="Times New Roman"/>
              </a:rPr>
              <a:t>overriding</a:t>
            </a:r>
            <a:r>
              <a:rPr dirty="0" sz="1450" spc="-10">
                <a:latin typeface="Times New Roman"/>
                <a:cs typeface="Times New Roman"/>
              </a:rPr>
              <a:t>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r>
              <a:rPr dirty="0"/>
              <a:t>19</a:t>
            </a:r>
            <a:r>
              <a:rPr dirty="0"/>
              <a:t> of</a:t>
            </a:r>
            <a:r>
              <a:rPr dirty="0" spc="-90"/>
              <a:t> </a:t>
            </a:r>
            <a:r>
              <a:rPr dirty="0"/>
              <a:t>24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1994" y="8899949"/>
            <a:ext cx="51435" cy="1708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25"/>
              </a:lnSpc>
            </a:pPr>
            <a:r>
              <a:rPr dirty="0" sz="1200">
                <a:latin typeface="Arial"/>
                <a:cs typeface="Arial"/>
              </a:rPr>
              <a:t>}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3311" y="17537"/>
            <a:ext cx="5454015" cy="8140065"/>
          </a:xfrm>
          <a:prstGeom prst="rect">
            <a:avLst/>
          </a:prstGeom>
        </p:spPr>
        <p:txBody>
          <a:bodyPr wrap="square" lIns="0" tIns="163830" rIns="0" bIns="0" rtlCol="0" vert="horz">
            <a:spAutoFit/>
          </a:bodyPr>
          <a:lstStyle/>
          <a:p>
            <a:pPr marL="267970">
              <a:lnSpc>
                <a:spcPct val="100000"/>
              </a:lnSpc>
              <a:spcBef>
                <a:spcPts val="1290"/>
              </a:spcBef>
            </a:pPr>
            <a:r>
              <a:rPr dirty="0" sz="1800" b="1">
                <a:latin typeface="Times New Roman"/>
                <a:cs typeface="Times New Roman"/>
              </a:rPr>
              <a:t>Inheritance</a:t>
            </a:r>
            <a:r>
              <a:rPr dirty="0" sz="1800" spc="-5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example</a:t>
            </a:r>
            <a:endParaRPr sz="1800">
              <a:latin typeface="Times New Roman"/>
              <a:cs typeface="Times New Roman"/>
            </a:endParaRPr>
          </a:p>
          <a:p>
            <a:pPr marL="21590" marR="969644" indent="-9525">
              <a:lnSpc>
                <a:spcPct val="101600"/>
              </a:lnSpc>
              <a:spcBef>
                <a:spcPts val="905"/>
              </a:spcBef>
            </a:pPr>
            <a:r>
              <a:rPr dirty="0" sz="1400">
                <a:latin typeface="Times New Roman"/>
                <a:cs typeface="Times New Roman"/>
              </a:rPr>
              <a:t>extends is the keyword used to inherit the properties of a</a:t>
            </a:r>
            <a:r>
              <a:rPr dirty="0" sz="1400" spc="-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class.  Following is the syntax of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extend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50">
              <a:latin typeface="Times New Roman"/>
              <a:cs typeface="Times New Roman"/>
            </a:endParaRPr>
          </a:p>
          <a:p>
            <a:pPr algn="ctr" marR="4267835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Syntax</a:t>
            </a:r>
            <a:endParaRPr sz="1400">
              <a:latin typeface="Times New Roman"/>
              <a:cs typeface="Times New Roman"/>
            </a:endParaRPr>
          </a:p>
          <a:p>
            <a:pPr marL="329565">
              <a:lnSpc>
                <a:spcPts val="1400"/>
              </a:lnSpc>
              <a:spcBef>
                <a:spcPts val="1145"/>
              </a:spcBef>
            </a:pPr>
            <a:r>
              <a:rPr dirty="0" sz="1400">
                <a:latin typeface="Arial"/>
                <a:cs typeface="Arial"/>
              </a:rPr>
              <a:t>class Super</a:t>
            </a:r>
            <a:r>
              <a:rPr dirty="0" sz="1400" spc="-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{</a:t>
            </a:r>
            <a:endParaRPr sz="1400">
              <a:latin typeface="Arial"/>
              <a:cs typeface="Arial"/>
            </a:endParaRPr>
          </a:p>
          <a:p>
            <a:pPr algn="ctr" marR="4243070">
              <a:lnSpc>
                <a:spcPts val="1115"/>
              </a:lnSpc>
            </a:pPr>
            <a:r>
              <a:rPr dirty="0" sz="1400">
                <a:latin typeface="Arial"/>
                <a:cs typeface="Arial"/>
              </a:rPr>
              <a:t>.....</a:t>
            </a:r>
            <a:endParaRPr sz="1400">
              <a:latin typeface="Arial"/>
              <a:cs typeface="Arial"/>
            </a:endParaRPr>
          </a:p>
          <a:p>
            <a:pPr algn="ctr" marR="4243070">
              <a:lnSpc>
                <a:spcPts val="1115"/>
              </a:lnSpc>
            </a:pPr>
            <a:r>
              <a:rPr dirty="0" sz="1400">
                <a:latin typeface="Arial"/>
                <a:cs typeface="Arial"/>
              </a:rPr>
              <a:t>.....</a:t>
            </a:r>
            <a:endParaRPr sz="1400">
              <a:latin typeface="Arial"/>
              <a:cs typeface="Arial"/>
            </a:endParaRPr>
          </a:p>
          <a:p>
            <a:pPr marL="329565">
              <a:lnSpc>
                <a:spcPts val="1115"/>
              </a:lnSpc>
            </a:pPr>
            <a:r>
              <a:rPr dirty="0" sz="1400">
                <a:latin typeface="Arial"/>
                <a:cs typeface="Arial"/>
              </a:rPr>
              <a:t>}</a:t>
            </a:r>
            <a:endParaRPr sz="1400">
              <a:latin typeface="Arial"/>
              <a:cs typeface="Arial"/>
            </a:endParaRPr>
          </a:p>
          <a:p>
            <a:pPr marL="329565">
              <a:lnSpc>
                <a:spcPts val="1115"/>
              </a:lnSpc>
            </a:pPr>
            <a:r>
              <a:rPr dirty="0" sz="1400">
                <a:latin typeface="Arial"/>
                <a:cs typeface="Arial"/>
              </a:rPr>
              <a:t>class Sub extends Super</a:t>
            </a:r>
            <a:r>
              <a:rPr dirty="0" sz="1400" spc="-1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{</a:t>
            </a:r>
            <a:endParaRPr sz="1400">
              <a:latin typeface="Arial"/>
              <a:cs typeface="Arial"/>
            </a:endParaRPr>
          </a:p>
          <a:p>
            <a:pPr algn="ctr" marR="4243070">
              <a:lnSpc>
                <a:spcPts val="1115"/>
              </a:lnSpc>
            </a:pPr>
            <a:r>
              <a:rPr dirty="0" sz="1400">
                <a:latin typeface="Arial"/>
                <a:cs typeface="Arial"/>
              </a:rPr>
              <a:t>.....</a:t>
            </a:r>
            <a:endParaRPr sz="1400">
              <a:latin typeface="Arial"/>
              <a:cs typeface="Arial"/>
            </a:endParaRPr>
          </a:p>
          <a:p>
            <a:pPr algn="ctr" marR="4243070">
              <a:lnSpc>
                <a:spcPts val="1115"/>
              </a:lnSpc>
            </a:pPr>
            <a:r>
              <a:rPr dirty="0" sz="1400">
                <a:latin typeface="Arial"/>
                <a:cs typeface="Arial"/>
              </a:rPr>
              <a:t>.....</a:t>
            </a:r>
            <a:endParaRPr sz="1400">
              <a:latin typeface="Arial"/>
              <a:cs typeface="Arial"/>
            </a:endParaRPr>
          </a:p>
          <a:p>
            <a:pPr marL="329565">
              <a:lnSpc>
                <a:spcPts val="1400"/>
              </a:lnSpc>
            </a:pPr>
            <a:r>
              <a:rPr dirty="0" sz="1400">
                <a:latin typeface="Arial"/>
                <a:cs typeface="Arial"/>
              </a:rPr>
              <a:t>}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50">
              <a:latin typeface="Times New Roman"/>
              <a:cs typeface="Times New Roman"/>
            </a:endParaRPr>
          </a:p>
          <a:p>
            <a:pPr marL="745490" marR="3590290" indent="-127635">
              <a:lnSpc>
                <a:spcPct val="183100"/>
              </a:lnSpc>
            </a:pPr>
            <a:r>
              <a:rPr dirty="0" sz="1200">
                <a:latin typeface="Arial"/>
                <a:cs typeface="Arial"/>
              </a:rPr>
              <a:t>class Calculation</a:t>
            </a:r>
            <a:r>
              <a:rPr dirty="0" sz="1200" spc="-10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{  int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z;</a:t>
            </a:r>
            <a:endParaRPr sz="1200">
              <a:latin typeface="Arial"/>
              <a:cs typeface="Arial"/>
            </a:endParaRPr>
          </a:p>
          <a:p>
            <a:pPr marL="872490" marR="2565400" indent="-127635">
              <a:lnSpc>
                <a:spcPct val="116399"/>
              </a:lnSpc>
              <a:spcBef>
                <a:spcPts val="715"/>
              </a:spcBef>
            </a:pPr>
            <a:r>
              <a:rPr dirty="0" sz="1200">
                <a:latin typeface="Arial"/>
                <a:cs typeface="Arial"/>
              </a:rPr>
              <a:t>public void addition(int x, int y)</a:t>
            </a:r>
            <a:r>
              <a:rPr dirty="0" sz="1200" spc="-10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{  z = x +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y;</a:t>
            </a:r>
            <a:endParaRPr sz="1200">
              <a:latin typeface="Arial"/>
              <a:cs typeface="Arial"/>
            </a:endParaRPr>
          </a:p>
          <a:p>
            <a:pPr marL="872490">
              <a:lnSpc>
                <a:spcPts val="1440"/>
              </a:lnSpc>
              <a:spcBef>
                <a:spcPts val="75"/>
              </a:spcBef>
            </a:pPr>
            <a:r>
              <a:rPr dirty="0" sz="1200">
                <a:latin typeface="Arial"/>
                <a:cs typeface="Arial"/>
              </a:rPr>
              <a:t>System.out.println("The sum of the given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numbers:"+z);</a:t>
            </a:r>
            <a:endParaRPr sz="1200">
              <a:latin typeface="Arial"/>
              <a:cs typeface="Arial"/>
            </a:endParaRPr>
          </a:p>
          <a:p>
            <a:pPr marL="745490">
              <a:lnSpc>
                <a:spcPts val="1440"/>
              </a:lnSpc>
            </a:pPr>
            <a:r>
              <a:rPr dirty="0" sz="1200">
                <a:latin typeface="Arial"/>
                <a:cs typeface="Arial"/>
              </a:rPr>
              <a:t>}</a:t>
            </a:r>
            <a:endParaRPr sz="1200">
              <a:latin typeface="Arial"/>
              <a:cs typeface="Arial"/>
            </a:endParaRPr>
          </a:p>
          <a:p>
            <a:pPr marL="872490" marR="2327910" indent="-127635">
              <a:lnSpc>
                <a:spcPts val="1360"/>
              </a:lnSpc>
              <a:spcBef>
                <a:spcPts val="345"/>
              </a:spcBef>
            </a:pPr>
            <a:r>
              <a:rPr dirty="0" sz="1200">
                <a:latin typeface="Arial"/>
                <a:cs typeface="Arial"/>
              </a:rPr>
              <a:t>public void Subtraction(int x, int y)</a:t>
            </a:r>
            <a:r>
              <a:rPr dirty="0" sz="1200" spc="-10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{  z = x -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y;</a:t>
            </a:r>
            <a:endParaRPr sz="1200">
              <a:latin typeface="Arial"/>
              <a:cs typeface="Arial"/>
            </a:endParaRPr>
          </a:p>
          <a:p>
            <a:pPr marL="872490">
              <a:lnSpc>
                <a:spcPts val="1200"/>
              </a:lnSpc>
            </a:pPr>
            <a:r>
              <a:rPr dirty="0" sz="1200">
                <a:latin typeface="Arial"/>
                <a:cs typeface="Arial"/>
              </a:rPr>
              <a:t>System.out.println("The difference between the given</a:t>
            </a:r>
            <a:r>
              <a:rPr dirty="0" sz="1200" spc="-9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numbers:"+z);</a:t>
            </a:r>
            <a:endParaRPr sz="1200">
              <a:latin typeface="Arial"/>
              <a:cs typeface="Arial"/>
            </a:endParaRPr>
          </a:p>
          <a:p>
            <a:pPr marL="745490">
              <a:lnSpc>
                <a:spcPts val="1235"/>
              </a:lnSpc>
            </a:pPr>
            <a:r>
              <a:rPr dirty="0" sz="1200">
                <a:latin typeface="Arial"/>
                <a:cs typeface="Arial"/>
              </a:rPr>
              <a:t>}</a:t>
            </a:r>
            <a:endParaRPr sz="1200">
              <a:latin typeface="Arial"/>
              <a:cs typeface="Arial"/>
            </a:endParaRPr>
          </a:p>
          <a:p>
            <a:pPr marL="618490">
              <a:lnSpc>
                <a:spcPts val="1440"/>
              </a:lnSpc>
            </a:pPr>
            <a:r>
              <a:rPr dirty="0" sz="1200">
                <a:latin typeface="Arial"/>
                <a:cs typeface="Arial"/>
              </a:rPr>
              <a:t>}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50">
              <a:latin typeface="Times New Roman"/>
              <a:cs typeface="Times New Roman"/>
            </a:endParaRPr>
          </a:p>
          <a:p>
            <a:pPr marL="745490" marR="1489710" indent="-127635">
              <a:lnSpc>
                <a:spcPct val="116399"/>
              </a:lnSpc>
            </a:pPr>
            <a:r>
              <a:rPr dirty="0" sz="1200">
                <a:latin typeface="Arial"/>
                <a:cs typeface="Arial"/>
              </a:rPr>
              <a:t>public class My_Calculation extends Calculation</a:t>
            </a:r>
            <a:r>
              <a:rPr dirty="0" sz="1200" spc="-10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{  public void multiplication(int x, int y)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{</a:t>
            </a:r>
            <a:endParaRPr sz="1200">
              <a:latin typeface="Arial"/>
              <a:cs typeface="Arial"/>
            </a:endParaRPr>
          </a:p>
          <a:p>
            <a:pPr marL="872490">
              <a:lnSpc>
                <a:spcPts val="1275"/>
              </a:lnSpc>
            </a:pPr>
            <a:r>
              <a:rPr dirty="0" sz="1200">
                <a:latin typeface="Arial"/>
                <a:cs typeface="Arial"/>
              </a:rPr>
              <a:t>z = x *</a:t>
            </a:r>
            <a:r>
              <a:rPr dirty="0" sz="1200" spc="-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y;</a:t>
            </a:r>
            <a:endParaRPr sz="1200">
              <a:latin typeface="Arial"/>
              <a:cs typeface="Arial"/>
            </a:endParaRPr>
          </a:p>
          <a:p>
            <a:pPr marL="872490">
              <a:lnSpc>
                <a:spcPts val="1320"/>
              </a:lnSpc>
              <a:spcBef>
                <a:spcPts val="155"/>
              </a:spcBef>
            </a:pPr>
            <a:r>
              <a:rPr dirty="0" sz="1200">
                <a:latin typeface="Arial"/>
                <a:cs typeface="Arial"/>
              </a:rPr>
              <a:t>System.out.println("The product of the given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numbers:"+z);</a:t>
            </a:r>
            <a:endParaRPr sz="1200">
              <a:latin typeface="Arial"/>
              <a:cs typeface="Arial"/>
            </a:endParaRPr>
          </a:p>
          <a:p>
            <a:pPr marL="745490">
              <a:lnSpc>
                <a:spcPts val="1320"/>
              </a:lnSpc>
            </a:pPr>
            <a:r>
              <a:rPr dirty="0" sz="1200">
                <a:latin typeface="Arial"/>
                <a:cs typeface="Arial"/>
              </a:rPr>
              <a:t>}</a:t>
            </a:r>
            <a:endParaRPr sz="1200">
              <a:latin typeface="Arial"/>
              <a:cs typeface="Arial"/>
            </a:endParaRPr>
          </a:p>
          <a:p>
            <a:pPr marL="872490" marR="2192655" indent="-127635">
              <a:lnSpc>
                <a:spcPct val="116399"/>
              </a:lnSpc>
              <a:spcBef>
                <a:spcPts val="235"/>
              </a:spcBef>
            </a:pPr>
            <a:r>
              <a:rPr dirty="0" sz="1200">
                <a:latin typeface="Arial"/>
                <a:cs typeface="Arial"/>
              </a:rPr>
              <a:t>public static void main(String args[])</a:t>
            </a:r>
            <a:r>
              <a:rPr dirty="0" sz="1200" spc="-10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{  int a = 20, b =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10;</a:t>
            </a:r>
            <a:endParaRPr sz="1200">
              <a:latin typeface="Arial"/>
              <a:cs typeface="Arial"/>
            </a:endParaRPr>
          </a:p>
          <a:p>
            <a:pPr marL="872490" marR="1426210">
              <a:lnSpc>
                <a:spcPct val="110800"/>
              </a:lnSpc>
              <a:spcBef>
                <a:spcPts val="5"/>
              </a:spcBef>
            </a:pPr>
            <a:r>
              <a:rPr dirty="0" sz="1200">
                <a:latin typeface="Arial"/>
                <a:cs typeface="Arial"/>
              </a:rPr>
              <a:t>My_Calculation demo = new</a:t>
            </a:r>
            <a:r>
              <a:rPr dirty="0" sz="1200" spc="-10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My_Calculation();  demo.addition(a,</a:t>
            </a:r>
            <a:r>
              <a:rPr dirty="0" sz="1200" spc="-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b);</a:t>
            </a:r>
            <a:endParaRPr sz="1200">
              <a:latin typeface="Arial"/>
              <a:cs typeface="Arial"/>
            </a:endParaRPr>
          </a:p>
          <a:p>
            <a:pPr marL="872490">
              <a:lnSpc>
                <a:spcPct val="100000"/>
              </a:lnSpc>
              <a:spcBef>
                <a:spcPts val="235"/>
              </a:spcBef>
            </a:pPr>
            <a:r>
              <a:rPr dirty="0" sz="1200">
                <a:latin typeface="Arial"/>
                <a:cs typeface="Arial"/>
              </a:rPr>
              <a:t>demo.Subtraction(a,</a:t>
            </a:r>
            <a:r>
              <a:rPr dirty="0" sz="1200" spc="-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b);</a:t>
            </a:r>
            <a:endParaRPr sz="1200">
              <a:latin typeface="Arial"/>
              <a:cs typeface="Arial"/>
            </a:endParaRPr>
          </a:p>
          <a:p>
            <a:pPr marL="872490">
              <a:lnSpc>
                <a:spcPts val="1440"/>
              </a:lnSpc>
              <a:spcBef>
                <a:spcPts val="475"/>
              </a:spcBef>
            </a:pPr>
            <a:r>
              <a:rPr dirty="0" sz="1200">
                <a:latin typeface="Arial"/>
                <a:cs typeface="Arial"/>
              </a:rPr>
              <a:t>demo.multiplication(a,</a:t>
            </a:r>
            <a:r>
              <a:rPr dirty="0" sz="1200" spc="-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b);</a:t>
            </a:r>
            <a:endParaRPr sz="1200">
              <a:latin typeface="Arial"/>
              <a:cs typeface="Arial"/>
            </a:endParaRPr>
          </a:p>
          <a:p>
            <a:pPr marL="745490">
              <a:lnSpc>
                <a:spcPts val="1440"/>
              </a:lnSpc>
            </a:pPr>
            <a:r>
              <a:rPr dirty="0" sz="1200">
                <a:latin typeface="Arial"/>
                <a:cs typeface="Arial"/>
              </a:rPr>
              <a:t>}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77927" y="8313611"/>
            <a:ext cx="5992863" cy="17120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r>
              <a:rPr dirty="0"/>
              <a:t>20</a:t>
            </a:r>
            <a:r>
              <a:rPr dirty="0"/>
              <a:t> of</a:t>
            </a:r>
            <a:r>
              <a:rPr dirty="0" spc="-90"/>
              <a:t> </a:t>
            </a:r>
            <a:r>
              <a:rPr dirty="0"/>
              <a:t>24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184" y="4568563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2B2B2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57184" y="4596002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184" y="4563990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36585"/>
                </a:moveTo>
                <a:lnTo>
                  <a:pt x="0" y="0"/>
                </a:lnTo>
                <a:lnTo>
                  <a:pt x="9141" y="0"/>
                </a:lnTo>
                <a:lnTo>
                  <a:pt x="9141" y="27438"/>
                </a:lnTo>
                <a:lnTo>
                  <a:pt x="0" y="36585"/>
                </a:lnTo>
                <a:close/>
              </a:path>
            </a:pathLst>
          </a:custGeom>
          <a:solidFill>
            <a:srgbClr val="2B2B2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179" y="4563990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0"/>
                </a:moveTo>
                <a:lnTo>
                  <a:pt x="0" y="36585"/>
                </a:lnTo>
                <a:lnTo>
                  <a:pt x="9141" y="27438"/>
                </a:lnTo>
                <a:lnTo>
                  <a:pt x="9141" y="0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093644" y="4573136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39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093639" y="4573137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39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184" y="6653914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2B2B2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7184" y="6681352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7184" y="6649340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36585"/>
                </a:moveTo>
                <a:lnTo>
                  <a:pt x="0" y="0"/>
                </a:lnTo>
                <a:lnTo>
                  <a:pt x="9141" y="0"/>
                </a:lnTo>
                <a:lnTo>
                  <a:pt x="9141" y="27438"/>
                </a:lnTo>
                <a:lnTo>
                  <a:pt x="0" y="36585"/>
                </a:lnTo>
                <a:close/>
              </a:path>
            </a:pathLst>
          </a:custGeom>
          <a:solidFill>
            <a:srgbClr val="2B2B2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7179" y="6649341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0"/>
                </a:moveTo>
                <a:lnTo>
                  <a:pt x="0" y="36585"/>
                </a:lnTo>
                <a:lnTo>
                  <a:pt x="9141" y="27438"/>
                </a:lnTo>
                <a:lnTo>
                  <a:pt x="9141" y="0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093644" y="6658487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40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093639" y="6658487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40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307325" y="448170"/>
            <a:ext cx="4945354" cy="37225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444506" y="4231171"/>
            <a:ext cx="6608445" cy="601027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2063750">
              <a:lnSpc>
                <a:spcPct val="100000"/>
              </a:lnSpc>
              <a:spcBef>
                <a:spcPts val="90"/>
              </a:spcBef>
            </a:pPr>
            <a:r>
              <a:rPr dirty="0" sz="1450" spc="-15" b="1">
                <a:solidFill>
                  <a:srgbClr val="666666"/>
                </a:solidFill>
                <a:latin typeface="Times New Roman"/>
                <a:cs typeface="Times New Roman"/>
              </a:rPr>
              <a:t>FIGURE </a:t>
            </a:r>
            <a:r>
              <a:rPr dirty="0" sz="1450" spc="-5" b="1">
                <a:solidFill>
                  <a:srgbClr val="666666"/>
                </a:solidFill>
                <a:latin typeface="Times New Roman"/>
                <a:cs typeface="Times New Roman"/>
              </a:rPr>
              <a:t>1.6 </a:t>
            </a:r>
            <a:r>
              <a:rPr dirty="0" sz="1450" spc="-10">
                <a:latin typeface="Times New Roman"/>
                <a:cs typeface="Times New Roman"/>
              </a:rPr>
              <a:t>Overriding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methods.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00">
              <a:latin typeface="Times New Roman"/>
              <a:cs typeface="Times New Roman"/>
            </a:endParaRPr>
          </a:p>
          <a:p>
            <a:pPr marL="131445">
              <a:lnSpc>
                <a:spcPct val="100000"/>
              </a:lnSpc>
            </a:pPr>
            <a:r>
              <a:rPr dirty="0" sz="1450" spc="-10" b="1">
                <a:solidFill>
                  <a:srgbClr val="57595B"/>
                </a:solidFill>
                <a:latin typeface="Times New Roman"/>
                <a:cs typeface="Times New Roman"/>
              </a:rPr>
              <a:t>Note</a:t>
            </a:r>
            <a:endParaRPr sz="1450">
              <a:latin typeface="Times New Roman"/>
              <a:cs typeface="Times New Roman"/>
            </a:endParaRPr>
          </a:p>
          <a:p>
            <a:pPr marL="259079" marR="373380">
              <a:lnSpc>
                <a:spcPts val="1660"/>
              </a:lnSpc>
              <a:spcBef>
                <a:spcPts val="755"/>
              </a:spcBef>
            </a:pPr>
            <a:r>
              <a:rPr dirty="0" sz="1450" spc="-25">
                <a:latin typeface="Times New Roman"/>
                <a:cs typeface="Times New Roman"/>
              </a:rPr>
              <a:t>Java’s </a:t>
            </a:r>
            <a:r>
              <a:rPr dirty="0" sz="1450" spc="-10">
                <a:latin typeface="Times New Roman"/>
                <a:cs typeface="Times New Roman"/>
              </a:rPr>
              <a:t>form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inheritance is called single inheritance because each Java class can  have only </a:t>
            </a:r>
            <a:r>
              <a:rPr dirty="0" sz="1450" spc="-5">
                <a:latin typeface="Times New Roman"/>
                <a:cs typeface="Times New Roman"/>
              </a:rPr>
              <a:t>one </a:t>
            </a:r>
            <a:r>
              <a:rPr dirty="0" sz="1450" spc="-10">
                <a:latin typeface="Times New Roman"/>
                <a:cs typeface="Times New Roman"/>
              </a:rPr>
              <a:t>superclass, although any given superclass can have multiple  subclasses.</a:t>
            </a:r>
            <a:endParaRPr sz="1450">
              <a:latin typeface="Times New Roman"/>
              <a:cs typeface="Times New Roman"/>
            </a:endParaRPr>
          </a:p>
          <a:p>
            <a:pPr marL="259079" marR="184785">
              <a:lnSpc>
                <a:spcPts val="1660"/>
              </a:lnSpc>
              <a:spcBef>
                <a:spcPts val="710"/>
              </a:spcBef>
            </a:pPr>
            <a:r>
              <a:rPr dirty="0" sz="1450" spc="-10">
                <a:latin typeface="Times New Roman"/>
                <a:cs typeface="Times New Roman"/>
              </a:rPr>
              <a:t>In other object-oriented programming languages such as C++, classes can have  more than </a:t>
            </a:r>
            <a:r>
              <a:rPr dirty="0" sz="1450" spc="-5">
                <a:latin typeface="Times New Roman"/>
                <a:cs typeface="Times New Roman"/>
              </a:rPr>
              <a:t>one </a:t>
            </a:r>
            <a:r>
              <a:rPr dirty="0" sz="1450" spc="-10">
                <a:latin typeface="Times New Roman"/>
                <a:cs typeface="Times New Roman"/>
              </a:rPr>
              <a:t>superclass, and they inherit combined variables and methods from all  those superclasses. This is called multiple inheritance. Java makes inheritance  simpler by allowing only single</a:t>
            </a:r>
            <a:r>
              <a:rPr dirty="0" sz="1450" spc="1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inheritance.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650" spc="-5" b="1">
                <a:latin typeface="Times New Roman"/>
                <a:cs typeface="Times New Roman"/>
              </a:rPr>
              <a:t>Interfaces</a:t>
            </a:r>
            <a:endParaRPr sz="1650">
              <a:latin typeface="Times New Roman"/>
              <a:cs typeface="Times New Roman"/>
            </a:endParaRPr>
          </a:p>
          <a:p>
            <a:pPr marL="12700" marR="53975" indent="-635">
              <a:lnSpc>
                <a:spcPts val="1660"/>
              </a:lnSpc>
              <a:spcBef>
                <a:spcPts val="790"/>
              </a:spcBef>
            </a:pPr>
            <a:r>
              <a:rPr dirty="0" sz="1450" spc="-10">
                <a:latin typeface="Times New Roman"/>
                <a:cs typeface="Times New Roman"/>
              </a:rPr>
              <a:t>Single inheritance makes the relationship between classes and the functionality they  implement easier to understand and design. </a:t>
            </a:r>
            <a:r>
              <a:rPr dirty="0" sz="1450" spc="-20">
                <a:latin typeface="Times New Roman"/>
                <a:cs typeface="Times New Roman"/>
              </a:rPr>
              <a:t>However, </a:t>
            </a:r>
            <a:r>
              <a:rPr dirty="0" sz="1450" spc="-10">
                <a:latin typeface="Times New Roman"/>
                <a:cs typeface="Times New Roman"/>
              </a:rPr>
              <a:t>it also can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restrictive, especially  when you have similar behavior that needs to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duplicated across </a:t>
            </a:r>
            <a:r>
              <a:rPr dirty="0" sz="1450" spc="-15">
                <a:latin typeface="Times New Roman"/>
                <a:cs typeface="Times New Roman"/>
              </a:rPr>
              <a:t>different </a:t>
            </a:r>
            <a:r>
              <a:rPr dirty="0" sz="1450" spc="-10">
                <a:latin typeface="Times New Roman"/>
                <a:cs typeface="Times New Roman"/>
              </a:rPr>
              <a:t>branches </a:t>
            </a:r>
            <a:r>
              <a:rPr dirty="0" sz="1450" spc="-5">
                <a:latin typeface="Times New Roman"/>
                <a:cs typeface="Times New Roman"/>
              </a:rPr>
              <a:t>of a  </a:t>
            </a:r>
            <a:r>
              <a:rPr dirty="0" sz="1450" spc="-10">
                <a:latin typeface="Times New Roman"/>
                <a:cs typeface="Times New Roman"/>
              </a:rPr>
              <a:t>class </a:t>
            </a:r>
            <a:r>
              <a:rPr dirty="0" sz="1450" spc="-20">
                <a:latin typeface="Times New Roman"/>
                <a:cs typeface="Times New Roman"/>
              </a:rPr>
              <a:t>hierarchy. </a:t>
            </a:r>
            <a:r>
              <a:rPr dirty="0" sz="1450" spc="-10">
                <a:latin typeface="Times New Roman"/>
                <a:cs typeface="Times New Roman"/>
              </a:rPr>
              <a:t>Java solves the problem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shared behavior by using</a:t>
            </a:r>
            <a:r>
              <a:rPr dirty="0" sz="1450" spc="8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interfaces.</a:t>
            </a:r>
            <a:endParaRPr sz="1450">
              <a:latin typeface="Times New Roman"/>
              <a:cs typeface="Times New Roman"/>
            </a:endParaRPr>
          </a:p>
          <a:p>
            <a:pPr marL="12700" marR="35560" indent="-635">
              <a:lnSpc>
                <a:spcPts val="1660"/>
              </a:lnSpc>
              <a:spcBef>
                <a:spcPts val="705"/>
              </a:spcBef>
            </a:pPr>
            <a:r>
              <a:rPr dirty="0" sz="1450" spc="-10">
                <a:latin typeface="Times New Roman"/>
                <a:cs typeface="Times New Roman"/>
              </a:rPr>
              <a:t>An </a:t>
            </a:r>
            <a:r>
              <a:rPr dirty="0" sz="1450" spc="-10" i="1">
                <a:latin typeface="Times New Roman"/>
                <a:cs typeface="Times New Roman"/>
              </a:rPr>
              <a:t>interface </a:t>
            </a:r>
            <a:r>
              <a:rPr dirty="0" sz="1450" spc="-10">
                <a:latin typeface="Times New Roman"/>
                <a:cs typeface="Times New Roman"/>
              </a:rPr>
              <a:t>is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collection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methods that indicate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class has some behavior in addition  to what it inherits from its superclasses. The methods included in an interface do </a:t>
            </a:r>
            <a:r>
              <a:rPr dirty="0" sz="1450" spc="-5">
                <a:latin typeface="Times New Roman"/>
                <a:cs typeface="Times New Roman"/>
              </a:rPr>
              <a:t>not  </a:t>
            </a:r>
            <a:r>
              <a:rPr dirty="0" sz="1450" spc="-10">
                <a:latin typeface="Times New Roman"/>
                <a:cs typeface="Times New Roman"/>
              </a:rPr>
              <a:t>define this behavior; that task is left for the classes that implement the</a:t>
            </a:r>
            <a:r>
              <a:rPr dirty="0" sz="1450" spc="10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interface.</a:t>
            </a:r>
            <a:endParaRPr sz="1450">
              <a:latin typeface="Times New Roman"/>
              <a:cs typeface="Times New Roman"/>
            </a:endParaRPr>
          </a:p>
          <a:p>
            <a:pPr marL="12700" marR="5080">
              <a:lnSpc>
                <a:spcPct val="97300"/>
              </a:lnSpc>
              <a:spcBef>
                <a:spcPts val="635"/>
              </a:spcBef>
            </a:pPr>
            <a:r>
              <a:rPr dirty="0" sz="1450" spc="-10">
                <a:latin typeface="Times New Roman"/>
                <a:cs typeface="Times New Roman"/>
              </a:rPr>
              <a:t>For example, the </a:t>
            </a:r>
            <a:r>
              <a:rPr dirty="0" sz="1450" spc="-15">
                <a:latin typeface="Courier New"/>
                <a:cs typeface="Courier New"/>
              </a:rPr>
              <a:t>Comparable</a:t>
            </a:r>
            <a:r>
              <a:rPr dirty="0" sz="1450" spc="-38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interface contains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method that compares two objects </a:t>
            </a:r>
            <a:r>
              <a:rPr dirty="0" sz="1450" spc="-5">
                <a:latin typeface="Times New Roman"/>
                <a:cs typeface="Times New Roman"/>
              </a:rPr>
              <a:t>of  </a:t>
            </a:r>
            <a:r>
              <a:rPr dirty="0" sz="1450" spc="-10">
                <a:latin typeface="Times New Roman"/>
                <a:cs typeface="Times New Roman"/>
              </a:rPr>
              <a:t>the same class to see which </a:t>
            </a:r>
            <a:r>
              <a:rPr dirty="0" sz="1450" spc="-5">
                <a:latin typeface="Times New Roman"/>
                <a:cs typeface="Times New Roman"/>
              </a:rPr>
              <a:t>one </a:t>
            </a:r>
            <a:r>
              <a:rPr dirty="0" sz="1450" spc="-10">
                <a:latin typeface="Times New Roman"/>
                <a:cs typeface="Times New Roman"/>
              </a:rPr>
              <a:t>should appear first in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sorted list. Any class that  implements this interface shows other objects that it knows how to determine the sorting  order for objects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that class. This behavior would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unavailable to the class without the  interface.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dirty="0" sz="1450" spc="-35">
                <a:latin typeface="Times New Roman"/>
                <a:cs typeface="Times New Roman"/>
              </a:rPr>
              <a:t>You’ll </a:t>
            </a:r>
            <a:r>
              <a:rPr dirty="0" sz="1450" spc="-10">
                <a:latin typeface="Times New Roman"/>
                <a:cs typeface="Times New Roman"/>
              </a:rPr>
              <a:t>learn </a:t>
            </a:r>
            <a:r>
              <a:rPr dirty="0" sz="1400">
                <a:latin typeface="Times New Roman"/>
                <a:cs typeface="Times New Roman"/>
              </a:rPr>
              <a:t>more </a:t>
            </a:r>
            <a:r>
              <a:rPr dirty="0" sz="1450" spc="-10">
                <a:latin typeface="Times New Roman"/>
                <a:cs typeface="Times New Roman"/>
              </a:rPr>
              <a:t>about interfaces </a:t>
            </a:r>
            <a:r>
              <a:rPr dirty="0" baseline="1984" sz="2100">
                <a:latin typeface="Times New Roman"/>
                <a:cs typeface="Times New Roman"/>
              </a:rPr>
              <a:t>in the next</a:t>
            </a:r>
            <a:r>
              <a:rPr dirty="0" baseline="1984" sz="2100" spc="-277">
                <a:latin typeface="Times New Roman"/>
                <a:cs typeface="Times New Roman"/>
              </a:rPr>
              <a:t> </a:t>
            </a:r>
            <a:r>
              <a:rPr dirty="0" baseline="1984" sz="2100">
                <a:latin typeface="Times New Roman"/>
                <a:cs typeface="Times New Roman"/>
              </a:rPr>
              <a:t>lectures.</a:t>
            </a:r>
            <a:endParaRPr baseline="1984" sz="21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r>
              <a:rPr dirty="0"/>
              <a:t>21</a:t>
            </a:r>
            <a:r>
              <a:rPr dirty="0"/>
              <a:t> of</a:t>
            </a:r>
            <a:r>
              <a:rPr dirty="0" spc="-90"/>
              <a:t> </a:t>
            </a:r>
            <a:r>
              <a:rPr dirty="0"/>
              <a:t>24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ED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2018-11-14T18:26:20Z</dcterms:created>
  <dcterms:modified xsi:type="dcterms:W3CDTF">2018-11-14T18:26:20Z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2018-11-14T00:00:00Z</vt:filetime>
  </property>
</Properties>
</file>