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1.xml"/><Relationship Id="rId3" Type="http://schemas.openxmlformats.org/officeDocument/2006/relationships/slide" Target="slide1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3.xml"/><Relationship Id="rId3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slide" Target="slide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726" y="1020962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6726" y="104840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6726" y="101638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6723" y="1016389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187" y="102553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183" y="102553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498" y="1697653"/>
            <a:ext cx="6664325" cy="684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99300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After you have compiled the application, run the program by choosing the menu command  Run, Run File. The output displayed by the </a:t>
            </a:r>
            <a:r>
              <a:rPr dirty="0" sz="1450" spc="-15">
                <a:latin typeface="Courier New"/>
                <a:cs typeface="Courier New"/>
              </a:rPr>
              <a:t>MarsApplication </a:t>
            </a:r>
            <a:r>
              <a:rPr dirty="0" sz="1450" spc="-10">
                <a:latin typeface="Times New Roman"/>
                <a:cs typeface="Times New Roman"/>
              </a:rPr>
              <a:t>class appears in an  Output pane in NetBeans, as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Figure</a:t>
            </a:r>
            <a:r>
              <a:rPr dirty="0" u="sng" sz="1450" spc="3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1.1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35849" y="2469489"/>
            <a:ext cx="4497438" cy="3777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7137" y="7262141"/>
            <a:ext cx="91411" cy="91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7137" y="8249935"/>
            <a:ext cx="91411" cy="91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7137" y="8798714"/>
            <a:ext cx="91411" cy="91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7137" y="9557859"/>
            <a:ext cx="91411" cy="91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8" y="6206766"/>
            <a:ext cx="6635115" cy="394970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118870">
              <a:lnSpc>
                <a:spcPct val="100000"/>
              </a:lnSpc>
              <a:spcBef>
                <a:spcPts val="88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1.1 </a:t>
            </a:r>
            <a:r>
              <a:rPr dirty="0" sz="1450" spc="-10">
                <a:latin typeface="Times New Roman"/>
                <a:cs typeface="Times New Roman"/>
              </a:rPr>
              <a:t>The output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MarsApplication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1.2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guide, you can see the following things taking place in the</a:t>
            </a:r>
            <a:r>
              <a:rPr dirty="0" sz="1450" spc="17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endParaRPr sz="14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0">
                <a:latin typeface="Times New Roman"/>
                <a:cs typeface="Times New Roman"/>
              </a:rPr>
              <a:t>class method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application:</a:t>
            </a:r>
            <a:endParaRPr sz="1450">
              <a:latin typeface="Times New Roman"/>
              <a:cs typeface="Times New Roman"/>
            </a:endParaRPr>
          </a:p>
          <a:p>
            <a:pPr marL="441959" marR="273050" indent="27305">
              <a:lnSpc>
                <a:spcPct val="103499"/>
              </a:lnSpc>
              <a:spcBef>
                <a:spcPts val="580"/>
              </a:spcBef>
            </a:pPr>
            <a:r>
              <a:rPr dirty="0" sz="1450" spc="-10" b="1">
                <a:latin typeface="Times New Roman"/>
                <a:cs typeface="Times New Roman"/>
              </a:rPr>
              <a:t>Line</a:t>
            </a:r>
            <a:r>
              <a:rPr dirty="0" sz="1450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2</a:t>
            </a:r>
            <a:r>
              <a:rPr dirty="0" sz="1450" spc="-10">
                <a:latin typeface="Times New Roman"/>
                <a:cs typeface="Times New Roman"/>
              </a:rPr>
              <a:t>—The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created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named.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take  this format, as you’ll see </a:t>
            </a:r>
            <a:r>
              <a:rPr dirty="0" sz="1450" spc="-5">
                <a:latin typeface="Times New Roman"/>
                <a:cs typeface="Times New Roman"/>
              </a:rPr>
              <a:t>later. ”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 spc="-8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Times New Roman"/>
                <a:cs typeface="Times New Roman"/>
              </a:rPr>
              <a:t>now,</a:t>
            </a:r>
            <a:endParaRPr sz="1450">
              <a:latin typeface="Times New Roman"/>
              <a:cs typeface="Times New Roman"/>
            </a:endParaRPr>
          </a:p>
          <a:p>
            <a:pPr marL="441959">
              <a:lnSpc>
                <a:spcPts val="1655"/>
              </a:lnSpc>
            </a:pPr>
            <a:r>
              <a:rPr dirty="0" sz="1450" spc="-10">
                <a:latin typeface="Times New Roman"/>
                <a:cs typeface="Times New Roman"/>
              </a:rPr>
              <a:t>the most important thing to note is the </a:t>
            </a:r>
            <a:r>
              <a:rPr dirty="0" sz="1450" spc="-15">
                <a:latin typeface="Courier New"/>
                <a:cs typeface="Courier New"/>
              </a:rPr>
              <a:t>static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keyword, which indicates that the</a:t>
            </a:r>
            <a:endParaRPr sz="1450">
              <a:latin typeface="Times New Roman"/>
              <a:cs typeface="Times New Roman"/>
            </a:endParaRPr>
          </a:p>
          <a:p>
            <a:pPr marL="441959">
              <a:lnSpc>
                <a:spcPct val="100000"/>
              </a:lnSpc>
              <a:spcBef>
                <a:spcPts val="60"/>
              </a:spcBef>
            </a:pPr>
            <a:r>
              <a:rPr dirty="0" sz="1450" spc="-10">
                <a:latin typeface="Times New Roman"/>
                <a:cs typeface="Times New Roman"/>
              </a:rPr>
              <a:t>method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method shared by all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4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objects.</a:t>
            </a:r>
            <a:endParaRPr sz="1450">
              <a:latin typeface="Times New Roman"/>
              <a:cs typeface="Times New Roman"/>
            </a:endParaRPr>
          </a:p>
          <a:p>
            <a:pPr marL="441959" marR="257175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3</a:t>
            </a:r>
            <a:r>
              <a:rPr dirty="0" sz="1450" spc="-10">
                <a:latin typeface="Times New Roman"/>
                <a:cs typeface="Times New Roman"/>
              </a:rPr>
              <a:t>—A new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 is created using the class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template. The  object is given the name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spirit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41959" marR="20320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Lines 4–6</a:t>
            </a:r>
            <a:r>
              <a:rPr dirty="0" sz="1450" spc="-10">
                <a:latin typeface="Times New Roman"/>
                <a:cs typeface="Times New Roman"/>
              </a:rPr>
              <a:t>—Three instance variables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spirit </a:t>
            </a:r>
            <a:r>
              <a:rPr dirty="0" sz="1450" spc="-10">
                <a:latin typeface="Times New Roman"/>
                <a:cs typeface="Times New Roman"/>
              </a:rPr>
              <a:t>object are given values:  </a:t>
            </a:r>
            <a:r>
              <a:rPr dirty="0" sz="1450" spc="-15">
                <a:latin typeface="Courier New"/>
                <a:cs typeface="Courier New"/>
              </a:rPr>
              <a:t>status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text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“exploring,”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speed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2,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temperature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set  to </a:t>
            </a:r>
            <a:r>
              <a:rPr dirty="0" sz="1450" spc="-5">
                <a:latin typeface="Times New Roman"/>
                <a:cs typeface="Times New Roman"/>
              </a:rPr>
              <a:t>–60.</a:t>
            </a:r>
            <a:endParaRPr sz="1450">
              <a:latin typeface="Times New Roman"/>
              <a:cs typeface="Times New Roman"/>
            </a:endParaRPr>
          </a:p>
          <a:p>
            <a:pPr algn="just" marL="441959" marR="5080" indent="27305">
              <a:lnSpc>
                <a:spcPct val="103499"/>
              </a:lnSpc>
              <a:spcBef>
                <a:spcPts val="575"/>
              </a:spcBef>
            </a:pPr>
            <a:r>
              <a:rPr dirty="0" sz="1450" spc="-10" b="1">
                <a:latin typeface="Times New Roman"/>
                <a:cs typeface="Times New Roman"/>
              </a:rPr>
              <a:t>Line 8</a:t>
            </a:r>
            <a:r>
              <a:rPr dirty="0" sz="1450" spc="-10">
                <a:latin typeface="Times New Roman"/>
                <a:cs typeface="Times New Roman"/>
              </a:rPr>
              <a:t>—On this line and several that </a:t>
            </a:r>
            <a:r>
              <a:rPr dirty="0" sz="1450" spc="-20">
                <a:latin typeface="Times New Roman"/>
                <a:cs typeface="Times New Roman"/>
              </a:rPr>
              <a:t>follow,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showAttributes()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spirit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 is called. This method displays the current values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instance  variables </a:t>
            </a:r>
            <a:r>
              <a:rPr dirty="0" sz="1450" spc="-10">
                <a:latin typeface="Courier New"/>
                <a:cs typeface="Courier New"/>
              </a:rPr>
              <a:t>status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speed</a:t>
            </a:r>
            <a:r>
              <a:rPr dirty="0" sz="1450" spc="-10">
                <a:latin typeface="Times New Roman"/>
                <a:cs typeface="Times New Roman"/>
              </a:rPr>
              <a:t>, 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temperature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Page 22 of</a:t>
            </a:r>
            <a:r>
              <a:rPr dirty="0" sz="800" spc="-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24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8064" y="711602"/>
            <a:ext cx="6649720" cy="94811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885"/>
              </a:spcBef>
            </a:pPr>
            <a:r>
              <a:rPr dirty="0" sz="1650" b="1">
                <a:latin typeface="Times New Roman"/>
                <a:cs typeface="Times New Roman"/>
              </a:rPr>
              <a:t>Packages</a:t>
            </a:r>
            <a:endParaRPr sz="1650">
              <a:latin typeface="Times New Roman"/>
              <a:cs typeface="Times New Roman"/>
            </a:endParaRPr>
          </a:p>
          <a:p>
            <a:pPr marL="19050" marR="502284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Packages in Java are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way to group related classes and interfaces. </a:t>
            </a:r>
            <a:r>
              <a:rPr dirty="0" sz="1450" spc="-10" i="1">
                <a:latin typeface="Times New Roman"/>
                <a:cs typeface="Times New Roman"/>
              </a:rPr>
              <a:t>Packages </a:t>
            </a:r>
            <a:r>
              <a:rPr dirty="0" sz="1450" spc="-10">
                <a:latin typeface="Times New Roman"/>
                <a:cs typeface="Times New Roman"/>
              </a:rPr>
              <a:t>enable  groups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classes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referenced more easily in other classes. They also eliminate  potential naming conflicts among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classes.</a:t>
            </a:r>
            <a:endParaRPr sz="145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585"/>
              </a:spcBef>
            </a:pPr>
            <a:r>
              <a:rPr dirty="0" sz="1450" spc="-10">
                <a:latin typeface="Times New Roman"/>
                <a:cs typeface="Times New Roman"/>
              </a:rPr>
              <a:t>Classes in Java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referred to by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short name such as </a:t>
            </a:r>
            <a:r>
              <a:rPr dirty="0" sz="1450" spc="-15">
                <a:latin typeface="Courier New"/>
                <a:cs typeface="Courier New"/>
              </a:rPr>
              <a:t>Object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full name such as</a:t>
            </a:r>
            <a:endParaRPr sz="145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60"/>
              </a:spcBef>
            </a:pPr>
            <a:r>
              <a:rPr dirty="0" sz="1450" spc="-15">
                <a:latin typeface="Courier New"/>
                <a:cs typeface="Courier New"/>
              </a:rPr>
              <a:t>java.lang.Object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9050" marR="108585" indent="-635">
              <a:lnSpc>
                <a:spcPct val="10140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By default,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Java classes can refer to the classes in the </a:t>
            </a:r>
            <a:r>
              <a:rPr dirty="0" sz="1450" spc="-15">
                <a:latin typeface="Courier New"/>
                <a:cs typeface="Courier New"/>
              </a:rPr>
              <a:t>java.lang </a:t>
            </a:r>
            <a:r>
              <a:rPr dirty="0" sz="1450" spc="-10">
                <a:latin typeface="Times New Roman"/>
                <a:cs typeface="Times New Roman"/>
              </a:rPr>
              <a:t>package using  only short names. The </a:t>
            </a:r>
            <a:r>
              <a:rPr dirty="0" sz="1450" spc="-15">
                <a:latin typeface="Courier New"/>
                <a:cs typeface="Courier New"/>
              </a:rPr>
              <a:t>java.lang </a:t>
            </a:r>
            <a:r>
              <a:rPr dirty="0" sz="1450" spc="-10">
                <a:latin typeface="Times New Roman"/>
                <a:cs typeface="Times New Roman"/>
              </a:rPr>
              <a:t>package provides basic language features such as  string handling and mathematical operations. </a:t>
            </a: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use classes from any other package, you  must refer to them explicitly using their full package name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use an </a:t>
            </a:r>
            <a:r>
              <a:rPr dirty="0" sz="1450" spc="-15">
                <a:latin typeface="Courier New"/>
                <a:cs typeface="Courier New"/>
              </a:rPr>
              <a:t>import </a:t>
            </a:r>
            <a:r>
              <a:rPr dirty="0" sz="1450" spc="-10">
                <a:latin typeface="Times New Roman"/>
                <a:cs typeface="Times New Roman"/>
              </a:rPr>
              <a:t>command  to import the package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source code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file.</a:t>
            </a:r>
            <a:endParaRPr sz="1450">
              <a:latin typeface="Times New Roman"/>
              <a:cs typeface="Times New Roman"/>
            </a:endParaRPr>
          </a:p>
          <a:p>
            <a:pPr marL="19050" marR="508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Because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Color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contained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java.awt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package,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you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normally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refer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 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programs with the notation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java.awt.Color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9050" marR="43815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If the entire </a:t>
            </a:r>
            <a:r>
              <a:rPr dirty="0" sz="1450" spc="-15">
                <a:latin typeface="Courier New"/>
                <a:cs typeface="Courier New"/>
              </a:rPr>
              <a:t>java.awt</a:t>
            </a:r>
            <a:r>
              <a:rPr dirty="0" sz="1450" spc="-38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package has been imported using </a:t>
            </a:r>
            <a:r>
              <a:rPr dirty="0" sz="1450" spc="-10">
                <a:latin typeface="Courier New"/>
                <a:cs typeface="Courier New"/>
              </a:rPr>
              <a:t>import</a:t>
            </a:r>
            <a:r>
              <a:rPr dirty="0" sz="1450" spc="-10">
                <a:latin typeface="Times New Roman"/>
                <a:cs typeface="Times New Roman"/>
              </a:rPr>
              <a:t>, the class can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referred to 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Color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9050" marR="27749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package for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is determined by the </a:t>
            </a:r>
            <a:r>
              <a:rPr dirty="0" sz="1450" spc="-15">
                <a:latin typeface="Courier New"/>
                <a:cs typeface="Courier New"/>
              </a:rPr>
              <a:t>package</a:t>
            </a:r>
            <a:r>
              <a:rPr dirty="0" sz="1450" spc="-38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statement. Many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classes  you create in this book are </a:t>
            </a:r>
            <a:r>
              <a:rPr dirty="0" sz="1450" spc="-5">
                <a:latin typeface="Times New Roman"/>
                <a:cs typeface="Times New Roman"/>
              </a:rPr>
              <a:t>put </a:t>
            </a:r>
            <a:r>
              <a:rPr dirty="0" sz="1450" spc="-10">
                <a:latin typeface="Times New Roman"/>
                <a:cs typeface="Times New Roman"/>
              </a:rPr>
              <a:t>in the com.java24hours package, like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so:</a:t>
            </a:r>
            <a:endParaRPr sz="1450">
              <a:latin typeface="Times New Roman"/>
              <a:cs typeface="Times New Roman"/>
            </a:endParaRPr>
          </a:p>
          <a:p>
            <a:pPr marL="265430">
              <a:lnSpc>
                <a:spcPct val="100000"/>
              </a:lnSpc>
              <a:spcBef>
                <a:spcPts val="60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 </a:t>
            </a:r>
            <a:r>
              <a:rPr dirty="0" sz="1050" spc="10">
                <a:latin typeface="Courier New"/>
                <a:cs typeface="Courier New"/>
              </a:rPr>
              <a:t>com.java24hours;</a:t>
            </a:r>
            <a:endParaRPr sz="1050">
              <a:latin typeface="Courier New"/>
              <a:cs typeface="Courier New"/>
            </a:endParaRPr>
          </a:p>
          <a:p>
            <a:pPr marL="19050" marR="47625">
              <a:lnSpc>
                <a:spcPct val="99300"/>
              </a:lnSpc>
              <a:spcBef>
                <a:spcPts val="725"/>
              </a:spcBef>
            </a:pPr>
            <a:r>
              <a:rPr dirty="0" sz="1450" spc="-10">
                <a:latin typeface="Times New Roman"/>
                <a:cs typeface="Times New Roman"/>
              </a:rPr>
              <a:t>This statement must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the first line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program. When it is omitted, as it was in the 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MarsApplication</a:t>
            </a:r>
            <a:r>
              <a:rPr dirty="0" sz="1450" spc="-50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you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created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today,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belongs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 an unnamed package called the default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package.</a:t>
            </a:r>
            <a:endParaRPr sz="145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1375"/>
              </a:spcBef>
            </a:pPr>
            <a:r>
              <a:rPr dirty="0" sz="1650" spc="-5" b="1">
                <a:latin typeface="Times New Roman"/>
                <a:cs typeface="Times New Roman"/>
              </a:rPr>
              <a:t>Summary</a:t>
            </a:r>
            <a:endParaRPr sz="1650">
              <a:latin typeface="Times New Roman"/>
              <a:cs typeface="Times New Roman"/>
            </a:endParaRPr>
          </a:p>
          <a:p>
            <a:pPr marL="19050" marR="430530" indent="-63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If today was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first exposure to object-oriented programming, it probably seemed  theoretical and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bit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overwhelming.</a:t>
            </a:r>
            <a:endParaRPr sz="1450">
              <a:latin typeface="Times New Roman"/>
              <a:cs typeface="Times New Roman"/>
            </a:endParaRPr>
          </a:p>
          <a:p>
            <a:pPr marL="12700" marR="424180" indent="6350">
              <a:lnSpc>
                <a:spcPct val="96800"/>
              </a:lnSpc>
              <a:spcBef>
                <a:spcPts val="645"/>
              </a:spcBef>
            </a:pPr>
            <a:r>
              <a:rPr dirty="0" sz="1450" spc="-10">
                <a:latin typeface="Times New Roman"/>
                <a:cs typeface="Times New Roman"/>
              </a:rPr>
              <a:t>Because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brain has been </a:t>
            </a:r>
            <a:r>
              <a:rPr dirty="0" sz="1450" spc="-15">
                <a:latin typeface="Times New Roman"/>
                <a:cs typeface="Times New Roman"/>
              </a:rPr>
              <a:t>stuffed </a:t>
            </a:r>
            <a:r>
              <a:rPr dirty="0" sz="1450" spc="-10">
                <a:latin typeface="Times New Roman"/>
                <a:cs typeface="Times New Roman"/>
              </a:rPr>
              <a:t>with object-oriented programming concepts and  terminology for the first time, you might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worried that no room is left for the  </a:t>
            </a:r>
            <a:r>
              <a:rPr dirty="0" sz="1400">
                <a:latin typeface="Times New Roman"/>
                <a:cs typeface="Times New Roman"/>
              </a:rPr>
              <a:t>remaining java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baseline="1915" sz="2175" spc="-15">
                <a:latin typeface="Times New Roman"/>
                <a:cs typeface="Times New Roman"/>
              </a:rPr>
              <a:t>lessons.</a:t>
            </a:r>
            <a:endParaRPr baseline="1915" sz="2175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585"/>
              </a:spcBef>
            </a:pPr>
            <a:r>
              <a:rPr dirty="0" sz="1450" spc="-15">
                <a:latin typeface="Times New Roman"/>
                <a:cs typeface="Times New Roman"/>
              </a:rPr>
              <a:t>Don’t </a:t>
            </a:r>
            <a:r>
              <a:rPr dirty="0" sz="1450" spc="-10">
                <a:latin typeface="Times New Roman"/>
                <a:cs typeface="Times New Roman"/>
              </a:rPr>
              <a:t>panic. Keep calm and carry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on.</a:t>
            </a:r>
            <a:endParaRPr sz="1450">
              <a:latin typeface="Times New Roman"/>
              <a:cs typeface="Times New Roman"/>
            </a:endParaRPr>
          </a:p>
          <a:p>
            <a:pPr algn="just" marL="19050" marR="302895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At this point, you should have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basic understanding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classes, objects, attributes, and  </a:t>
            </a:r>
            <a:r>
              <a:rPr dirty="0" sz="1450" spc="-20">
                <a:latin typeface="Times New Roman"/>
                <a:cs typeface="Times New Roman"/>
              </a:rPr>
              <a:t>behavior.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also should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familiar with instance variables and methods. </a:t>
            </a:r>
            <a:r>
              <a:rPr dirty="0" sz="1450" spc="-35">
                <a:latin typeface="Times New Roman"/>
                <a:cs typeface="Times New Roman"/>
              </a:rPr>
              <a:t>You’ll </a:t>
            </a:r>
            <a:r>
              <a:rPr dirty="0" sz="1450" spc="-10">
                <a:latin typeface="Times New Roman"/>
                <a:cs typeface="Times New Roman"/>
              </a:rPr>
              <a:t>use  these right away </a:t>
            </a:r>
            <a:r>
              <a:rPr dirty="0" baseline="1984" sz="2100">
                <a:latin typeface="Times New Roman"/>
                <a:cs typeface="Times New Roman"/>
              </a:rPr>
              <a:t>in the next</a:t>
            </a:r>
            <a:r>
              <a:rPr dirty="0" baseline="1984" sz="2100" spc="-104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lecture.</a:t>
            </a:r>
            <a:endParaRPr baseline="1984" sz="2100">
              <a:latin typeface="Times New Roman"/>
              <a:cs typeface="Times New Roman"/>
            </a:endParaRPr>
          </a:p>
          <a:p>
            <a:pPr marL="19050" marR="7048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The other aspects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object-oriented programming, such as inheritance and packages, will 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covered in more detail in upcoming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days.</a:t>
            </a:r>
            <a:endParaRPr sz="1450">
              <a:latin typeface="Times New Roman"/>
              <a:cs typeface="Times New Roman"/>
            </a:endParaRPr>
          </a:p>
          <a:p>
            <a:pPr marL="19050" marR="1093470">
              <a:lnSpc>
                <a:spcPts val="1660"/>
              </a:lnSpc>
              <a:spcBef>
                <a:spcPts val="715"/>
              </a:spcBef>
            </a:pPr>
            <a:r>
              <a:rPr dirty="0" sz="1450" spc="-35">
                <a:latin typeface="Times New Roman"/>
                <a:cs typeface="Times New Roman"/>
              </a:rPr>
              <a:t>You’ll </a:t>
            </a:r>
            <a:r>
              <a:rPr dirty="0" sz="1450" spc="-10">
                <a:latin typeface="Times New Roman"/>
                <a:cs typeface="Times New Roman"/>
              </a:rPr>
              <a:t>work with object-oriented programming in every remaining </a:t>
            </a:r>
            <a:r>
              <a:rPr dirty="0" sz="1450" spc="-5">
                <a:latin typeface="Times New Roman"/>
                <a:cs typeface="Times New Roman"/>
              </a:rPr>
              <a:t>lectures.  </a:t>
            </a:r>
            <a:r>
              <a:rPr dirty="0" sz="1450" spc="-20">
                <a:latin typeface="Times New Roman"/>
                <a:cs typeface="Times New Roman"/>
              </a:rPr>
              <a:t>There’s </a:t>
            </a:r>
            <a:r>
              <a:rPr dirty="0" sz="1450" spc="-10">
                <a:latin typeface="Times New Roman"/>
                <a:cs typeface="Times New Roman"/>
              </a:rPr>
              <a:t>no other way to create programs in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Java.</a:t>
            </a:r>
            <a:endParaRPr sz="145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  <a:spcBef>
                <a:spcPts val="590"/>
              </a:spcBef>
            </a:pPr>
            <a:r>
              <a:rPr dirty="0" sz="1450" spc="-10">
                <a:latin typeface="Times New Roman"/>
                <a:cs typeface="Times New Roman"/>
              </a:rPr>
              <a:t>By the time you finish the first </a:t>
            </a:r>
            <a:r>
              <a:rPr dirty="0" sz="1450" spc="-5">
                <a:latin typeface="Times New Roman"/>
                <a:cs typeface="Times New Roman"/>
              </a:rPr>
              <a:t>lectures, </a:t>
            </a:r>
            <a:r>
              <a:rPr dirty="0" sz="1450" spc="-10">
                <a:latin typeface="Times New Roman"/>
                <a:cs typeface="Times New Roman"/>
              </a:rPr>
              <a:t>you’ll have working experience with</a:t>
            </a:r>
            <a:r>
              <a:rPr dirty="0" sz="1450" spc="-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objects,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492" y="417184"/>
            <a:ext cx="6657340" cy="9821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classes, inheritance, and all other aspects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methodology.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dirty="0" sz="1650" b="1">
                <a:latin typeface="Times New Roman"/>
                <a:cs typeface="Times New Roman"/>
              </a:rPr>
              <a:t>Q&amp;A</a:t>
            </a:r>
            <a:endParaRPr sz="1650">
              <a:latin typeface="Times New Roman"/>
              <a:cs typeface="Times New Roman"/>
            </a:endParaRPr>
          </a:p>
          <a:p>
            <a:pPr marL="441959" marR="32384" indent="-146685">
              <a:lnSpc>
                <a:spcPts val="1660"/>
              </a:lnSpc>
              <a:spcBef>
                <a:spcPts val="79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Methods </a:t>
            </a:r>
            <a:r>
              <a:rPr dirty="0" sz="1450" spc="-15" b="1">
                <a:latin typeface="Times New Roman"/>
                <a:cs typeface="Times New Roman"/>
              </a:rPr>
              <a:t>are </a:t>
            </a:r>
            <a:r>
              <a:rPr dirty="0" sz="1450" spc="-10" b="1">
                <a:latin typeface="Times New Roman"/>
                <a:cs typeface="Times New Roman"/>
              </a:rPr>
              <a:t>functions defined inside classes. If they look like functions and act  like functions, why </a:t>
            </a:r>
            <a:r>
              <a:rPr dirty="0" sz="1450" spc="-15" b="1">
                <a:latin typeface="Times New Roman"/>
                <a:cs typeface="Times New Roman"/>
              </a:rPr>
              <a:t>aren’t </a:t>
            </a:r>
            <a:r>
              <a:rPr dirty="0" sz="1450" spc="-10" b="1">
                <a:latin typeface="Times New Roman"/>
                <a:cs typeface="Times New Roman"/>
              </a:rPr>
              <a:t>they called</a:t>
            </a:r>
            <a:r>
              <a:rPr dirty="0" sz="1450" spc="20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functions?</a:t>
            </a:r>
            <a:endParaRPr sz="1450">
              <a:latin typeface="Times New Roman"/>
              <a:cs typeface="Times New Roman"/>
            </a:endParaRPr>
          </a:p>
          <a:p>
            <a:pPr marL="441959" marR="5080" indent="-146685">
              <a:lnSpc>
                <a:spcPts val="1660"/>
              </a:lnSpc>
              <a:spcBef>
                <a:spcPts val="715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Some object-oriented programming languages do call them functions. (C++ calls  them member functions.) Other object-oriented languages differentiate between  functions inside and outside the body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object because in those languages  the 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separate terms is important to understanding how each function works.  Because the </a:t>
            </a:r>
            <a:r>
              <a:rPr dirty="0" sz="1450" spc="-15">
                <a:latin typeface="Times New Roman"/>
                <a:cs typeface="Times New Roman"/>
              </a:rPr>
              <a:t>difference </a:t>
            </a:r>
            <a:r>
              <a:rPr dirty="0" sz="1450" spc="-10">
                <a:latin typeface="Times New Roman"/>
                <a:cs typeface="Times New Roman"/>
              </a:rPr>
              <a:t>is relevant in other languages and because the term </a:t>
            </a:r>
            <a:r>
              <a:rPr dirty="0" sz="1450" spc="-10" i="1">
                <a:latin typeface="Times New Roman"/>
                <a:cs typeface="Times New Roman"/>
              </a:rPr>
              <a:t>method  </a:t>
            </a:r>
            <a:r>
              <a:rPr dirty="0" sz="1450" spc="-10">
                <a:latin typeface="Times New Roman"/>
                <a:cs typeface="Times New Roman"/>
              </a:rPr>
              <a:t>now is in common use in object-oriented </a:t>
            </a:r>
            <a:r>
              <a:rPr dirty="0" sz="1450" spc="-15">
                <a:latin typeface="Times New Roman"/>
                <a:cs typeface="Times New Roman"/>
              </a:rPr>
              <a:t>terminology, </a:t>
            </a:r>
            <a:r>
              <a:rPr dirty="0" sz="1450" spc="-10">
                <a:latin typeface="Times New Roman"/>
                <a:cs typeface="Times New Roman"/>
              </a:rPr>
              <a:t>Java uses the term as</a:t>
            </a:r>
            <a:r>
              <a:rPr dirty="0" sz="1450" spc="9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well.</a:t>
            </a:r>
            <a:endParaRPr sz="1450">
              <a:latin typeface="Times New Roman"/>
              <a:cs typeface="Times New Roman"/>
            </a:endParaRPr>
          </a:p>
          <a:p>
            <a:pPr marL="441959" marR="513080" indent="-146685">
              <a:lnSpc>
                <a:spcPts val="1660"/>
              </a:lnSpc>
              <a:spcBef>
                <a:spcPts val="70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20" b="1">
                <a:latin typeface="Times New Roman"/>
                <a:cs typeface="Times New Roman"/>
              </a:rPr>
              <a:t>What’s </a:t>
            </a:r>
            <a:r>
              <a:rPr dirty="0" sz="1450" spc="-10" b="1">
                <a:latin typeface="Times New Roman"/>
                <a:cs typeface="Times New Roman"/>
              </a:rPr>
              <a:t>the distinction between instance variables and methods and their  counterparts, class variables and</a:t>
            </a:r>
            <a:r>
              <a:rPr dirty="0" sz="1450" spc="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methods?</a:t>
            </a:r>
            <a:endParaRPr sz="1450">
              <a:latin typeface="Times New Roman"/>
              <a:cs typeface="Times New Roman"/>
            </a:endParaRPr>
          </a:p>
          <a:p>
            <a:pPr marL="441959" marR="24130" indent="-146685">
              <a:lnSpc>
                <a:spcPts val="1660"/>
              </a:lnSpc>
              <a:spcBef>
                <a:spcPts val="71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Almost everything you do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Java program involves instances (also called objects)  rather than classes. </a:t>
            </a:r>
            <a:r>
              <a:rPr dirty="0" sz="1450" spc="-20">
                <a:latin typeface="Times New Roman"/>
                <a:cs typeface="Times New Roman"/>
              </a:rPr>
              <a:t>However, </a:t>
            </a:r>
            <a:r>
              <a:rPr dirty="0" sz="1450" spc="-10">
                <a:latin typeface="Times New Roman"/>
                <a:cs typeface="Times New Roman"/>
              </a:rPr>
              <a:t>some behavior and attributes make more sense if  stored in the class itself rather than in the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object.</a:t>
            </a:r>
            <a:endParaRPr sz="1450">
              <a:latin typeface="Times New Roman"/>
              <a:cs typeface="Times New Roman"/>
            </a:endParaRPr>
          </a:p>
          <a:p>
            <a:pPr marL="441959" marR="10160">
              <a:lnSpc>
                <a:spcPct val="101800"/>
              </a:lnSpc>
              <a:spcBef>
                <a:spcPts val="560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the </a:t>
            </a:r>
            <a:r>
              <a:rPr dirty="0" sz="1450" spc="-10">
                <a:latin typeface="Courier New"/>
                <a:cs typeface="Courier New"/>
              </a:rPr>
              <a:t>Math </a:t>
            </a:r>
            <a:r>
              <a:rPr dirty="0" sz="1450" spc="-10">
                <a:latin typeface="Times New Roman"/>
                <a:cs typeface="Times New Roman"/>
              </a:rPr>
              <a:t>class in the </a:t>
            </a:r>
            <a:r>
              <a:rPr dirty="0" sz="1450" spc="-15">
                <a:latin typeface="Courier New"/>
                <a:cs typeface="Courier New"/>
              </a:rPr>
              <a:t>java.lang </a:t>
            </a:r>
            <a:r>
              <a:rPr dirty="0" sz="1450" spc="-10">
                <a:latin typeface="Times New Roman"/>
                <a:cs typeface="Times New Roman"/>
              </a:rPr>
              <a:t>package includes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variable  called </a:t>
            </a:r>
            <a:r>
              <a:rPr dirty="0" sz="1450" spc="-10">
                <a:latin typeface="Courier New"/>
                <a:cs typeface="Courier New"/>
              </a:rPr>
              <a:t>PI </a:t>
            </a:r>
            <a:r>
              <a:rPr dirty="0" sz="1450" spc="-10">
                <a:latin typeface="Times New Roman"/>
                <a:cs typeface="Times New Roman"/>
              </a:rPr>
              <a:t>that holds the approximate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pi. This value does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change, so  </a:t>
            </a:r>
            <a:r>
              <a:rPr dirty="0" sz="1450" spc="-20">
                <a:latin typeface="Times New Roman"/>
                <a:cs typeface="Times New Roman"/>
              </a:rPr>
              <a:t>there’s </a:t>
            </a:r>
            <a:r>
              <a:rPr dirty="0" sz="1450" spc="-10">
                <a:latin typeface="Times New Roman"/>
                <a:cs typeface="Times New Roman"/>
              </a:rPr>
              <a:t>no reason why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objects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class would need their own individual  copy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PI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other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hand,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every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contains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 called </a:t>
            </a:r>
            <a:r>
              <a:rPr dirty="0" sz="1450" spc="-15">
                <a:latin typeface="Courier New"/>
                <a:cs typeface="Courier New"/>
              </a:rPr>
              <a:t>length() </a:t>
            </a:r>
            <a:r>
              <a:rPr dirty="0" sz="1450" spc="-10">
                <a:latin typeface="Times New Roman"/>
                <a:cs typeface="Times New Roman"/>
              </a:rPr>
              <a:t>that reveals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characters in that </a:t>
            </a:r>
            <a:r>
              <a:rPr dirty="0" sz="1450" spc="-10">
                <a:latin typeface="Courier New"/>
                <a:cs typeface="Courier New"/>
              </a:rPr>
              <a:t>String</a:t>
            </a:r>
            <a:r>
              <a:rPr dirty="0" sz="1450" spc="-10">
                <a:latin typeface="Times New Roman"/>
                <a:cs typeface="Times New Roman"/>
              </a:rPr>
              <a:t>. This value 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for each object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class, so it must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an instance</a:t>
            </a:r>
            <a:r>
              <a:rPr dirty="0" sz="1450" spc="10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method.</a:t>
            </a:r>
            <a:endParaRPr sz="1450">
              <a:latin typeface="Times New Roman"/>
              <a:cs typeface="Times New Roman"/>
            </a:endParaRPr>
          </a:p>
          <a:p>
            <a:pPr marL="441959" marR="85725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Class variables occupy memory until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Java program is finished running, so they  should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with care. If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variable references an object, that object will  remain in memory as well. This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common problem causing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to take up  too much memory and run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slowly.</a:t>
            </a:r>
            <a:endParaRPr sz="1450">
              <a:latin typeface="Times New Roman"/>
              <a:cs typeface="Times New Roman"/>
            </a:endParaRPr>
          </a:p>
          <a:p>
            <a:pPr marL="441959" marR="10160" indent="-146685">
              <a:lnSpc>
                <a:spcPts val="1660"/>
              </a:lnSpc>
              <a:spcBef>
                <a:spcPts val="705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When a Java class imports an </a:t>
            </a:r>
            <a:r>
              <a:rPr dirty="0" sz="1450" spc="-15" b="1">
                <a:latin typeface="Times New Roman"/>
                <a:cs typeface="Times New Roman"/>
              </a:rPr>
              <a:t>entire </a:t>
            </a:r>
            <a:r>
              <a:rPr dirty="0" sz="1450" spc="-10" b="1">
                <a:latin typeface="Times New Roman"/>
                <a:cs typeface="Times New Roman"/>
              </a:rPr>
              <a:t>package, does it </a:t>
            </a:r>
            <a:r>
              <a:rPr dirty="0" sz="1450" spc="-15" b="1">
                <a:latin typeface="Times New Roman"/>
                <a:cs typeface="Times New Roman"/>
              </a:rPr>
              <a:t>increase </a:t>
            </a:r>
            <a:r>
              <a:rPr dirty="0" sz="1450" spc="-10" b="1">
                <a:latin typeface="Times New Roman"/>
                <a:cs typeface="Times New Roman"/>
              </a:rPr>
              <a:t>the compiled size  </a:t>
            </a:r>
            <a:r>
              <a:rPr dirty="0" sz="1450" spc="-5" b="1">
                <a:latin typeface="Times New Roman"/>
                <a:cs typeface="Times New Roman"/>
              </a:rPr>
              <a:t>of </a:t>
            </a:r>
            <a:r>
              <a:rPr dirty="0" sz="1450" spc="-10" b="1">
                <a:latin typeface="Times New Roman"/>
                <a:cs typeface="Times New Roman"/>
              </a:rPr>
              <a:t>that class?</a:t>
            </a:r>
            <a:endParaRPr sz="1450">
              <a:latin typeface="Times New Roman"/>
              <a:cs typeface="Times New Roman"/>
            </a:endParaRPr>
          </a:p>
          <a:p>
            <a:pPr marL="441959" marR="218440" indent="-146685">
              <a:lnSpc>
                <a:spcPct val="103499"/>
              </a:lnSpc>
              <a:spcBef>
                <a:spcPts val="535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No. The 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term “import”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bit misleading. The </a:t>
            </a:r>
            <a:r>
              <a:rPr dirty="0" sz="1450" spc="-15">
                <a:latin typeface="Courier New"/>
                <a:cs typeface="Courier New"/>
              </a:rPr>
              <a:t>import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 does 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add the bytecode </a:t>
            </a:r>
            <a:r>
              <a:rPr dirty="0" sz="1450" spc="-5">
                <a:latin typeface="Times New Roman"/>
                <a:cs typeface="Times New Roman"/>
              </a:rPr>
              <a:t>of one </a:t>
            </a:r>
            <a:r>
              <a:rPr dirty="0" sz="1450" spc="-10">
                <a:latin typeface="Times New Roman"/>
                <a:cs typeface="Times New Roman"/>
              </a:rPr>
              <a:t>class </a:t>
            </a:r>
            <a:r>
              <a:rPr dirty="0" sz="1450" spc="-5">
                <a:latin typeface="Times New Roman"/>
                <a:cs typeface="Times New Roman"/>
              </a:rPr>
              <a:t>or one </a:t>
            </a:r>
            <a:r>
              <a:rPr dirty="0" sz="1450" spc="-10">
                <a:latin typeface="Times New Roman"/>
                <a:cs typeface="Times New Roman"/>
              </a:rPr>
              <a:t>package to the class you are</a:t>
            </a:r>
            <a:r>
              <a:rPr dirty="0" sz="1450" spc="8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creating.</a:t>
            </a:r>
            <a:endParaRPr sz="1450">
              <a:latin typeface="Times New Roman"/>
              <a:cs typeface="Times New Roman"/>
            </a:endParaRPr>
          </a:p>
          <a:p>
            <a:pPr marL="441959">
              <a:lnSpc>
                <a:spcPts val="1655"/>
              </a:lnSpc>
            </a:pPr>
            <a:r>
              <a:rPr dirty="0" sz="1450" spc="-10">
                <a:latin typeface="Times New Roman"/>
                <a:cs typeface="Times New Roman"/>
              </a:rPr>
              <a:t>Instead, it makes it easier to refer to classes within another</a:t>
            </a:r>
            <a:r>
              <a:rPr dirty="0" sz="1450" spc="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class.</a:t>
            </a:r>
            <a:endParaRPr sz="1450">
              <a:latin typeface="Times New Roman"/>
              <a:cs typeface="Times New Roman"/>
            </a:endParaRPr>
          </a:p>
          <a:p>
            <a:pPr marL="441959" marR="50800">
              <a:lnSpc>
                <a:spcPct val="980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The sole purpose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importing is to shorten the class names when they’re used in  Java statements. It would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cumbersome to always have to refer to full class names  such as </a:t>
            </a:r>
            <a:r>
              <a:rPr dirty="0" sz="1450" spc="-15">
                <a:latin typeface="Courier New"/>
                <a:cs typeface="Courier New"/>
              </a:rPr>
              <a:t>javax.swing.JButton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java.awt.Graphics </a:t>
            </a:r>
            <a:r>
              <a:rPr dirty="0" sz="1450" spc="-10">
                <a:latin typeface="Times New Roman"/>
                <a:cs typeface="Times New Roman"/>
              </a:rPr>
              <a:t>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code  instead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calling them </a:t>
            </a:r>
            <a:r>
              <a:rPr dirty="0" sz="1450" spc="-15">
                <a:latin typeface="Courier New"/>
                <a:cs typeface="Courier New"/>
              </a:rPr>
              <a:t>JButton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Graphics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1650" spc="-5" b="1">
                <a:latin typeface="Times New Roman"/>
                <a:cs typeface="Times New Roman"/>
              </a:rPr>
              <a:t>Quiz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Review </a:t>
            </a:r>
            <a:r>
              <a:rPr dirty="0" sz="1450" spc="-20">
                <a:latin typeface="Times New Roman"/>
                <a:cs typeface="Times New Roman"/>
              </a:rPr>
              <a:t>today’s </a:t>
            </a:r>
            <a:r>
              <a:rPr dirty="0" sz="1450" spc="-10">
                <a:latin typeface="Times New Roman"/>
                <a:cs typeface="Times New Roman"/>
              </a:rPr>
              <a:t>material by taking this three-question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quiz.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dirty="0" sz="1650" spc="-5" b="1">
                <a:latin typeface="Times New Roman"/>
                <a:cs typeface="Times New Roman"/>
              </a:rPr>
              <a:t>Questions</a:t>
            </a:r>
            <a:endParaRPr sz="165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  <a:spcBef>
                <a:spcPts val="670"/>
              </a:spcBef>
            </a:pPr>
            <a:r>
              <a:rPr dirty="0" u="sng" sz="1450" spc="-5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1.</a:t>
            </a:r>
            <a:r>
              <a:rPr dirty="0" sz="1450" spc="-5" b="1">
                <a:solidFill>
                  <a:srgbClr val="0000ED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What is another word for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class?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24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0452" y="334868"/>
            <a:ext cx="5151755" cy="334581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445770" indent="-222885">
              <a:lnSpc>
                <a:spcPct val="100000"/>
              </a:lnSpc>
              <a:spcBef>
                <a:spcPts val="735"/>
              </a:spcBef>
              <a:buFont typeface="Times New Roman"/>
              <a:buAutoNum type="alphaUcPeriod"/>
              <a:tabLst>
                <a:tab pos="446405" algn="l"/>
              </a:tabLst>
            </a:pPr>
            <a:r>
              <a:rPr dirty="0" sz="1450" spc="-10">
                <a:latin typeface="Times New Roman"/>
                <a:cs typeface="Times New Roman"/>
              </a:rPr>
              <a:t>Object</a:t>
            </a:r>
            <a:endParaRPr sz="1450">
              <a:latin typeface="Times New Roman"/>
              <a:cs typeface="Times New Roman"/>
            </a:endParaRPr>
          </a:p>
          <a:p>
            <a:pPr marL="435609" indent="-212725">
              <a:lnSpc>
                <a:spcPct val="100000"/>
              </a:lnSpc>
              <a:spcBef>
                <a:spcPts val="640"/>
              </a:spcBef>
              <a:buFont typeface="Times New Roman"/>
              <a:buAutoNum type="alphaUcPeriod"/>
              <a:tabLst>
                <a:tab pos="436245" algn="l"/>
              </a:tabLst>
            </a:pPr>
            <a:r>
              <a:rPr dirty="0" sz="1450" spc="-25">
                <a:latin typeface="Times New Roman"/>
                <a:cs typeface="Times New Roman"/>
              </a:rPr>
              <a:t>Template</a:t>
            </a:r>
            <a:endParaRPr sz="1450">
              <a:latin typeface="Times New Roman"/>
              <a:cs typeface="Times New Roman"/>
            </a:endParaRPr>
          </a:p>
          <a:p>
            <a:pPr marL="445770" indent="-222885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446405" algn="l"/>
              </a:tabLst>
            </a:pPr>
            <a:r>
              <a:rPr dirty="0" sz="1450" spc="-10">
                <a:latin typeface="Times New Roman"/>
                <a:cs typeface="Times New Roman"/>
              </a:rPr>
              <a:t>Instance</a:t>
            </a:r>
            <a:endParaRPr sz="145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635"/>
              </a:spcBef>
              <a:buAutoNum type="arabicPeriod" startAt="2"/>
              <a:tabLst>
                <a:tab pos="195580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hen you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subclass, what must you define about that</a:t>
            </a:r>
            <a:r>
              <a:rPr dirty="0" sz="1450" spc="8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class?</a:t>
            </a:r>
            <a:endParaRPr sz="1450">
              <a:latin typeface="Times New Roman"/>
              <a:cs typeface="Times New Roman"/>
            </a:endParaRPr>
          </a:p>
          <a:p>
            <a:pPr lvl="1" marL="445770" indent="-222885">
              <a:lnSpc>
                <a:spcPct val="100000"/>
              </a:lnSpc>
              <a:spcBef>
                <a:spcPts val="640"/>
              </a:spcBef>
              <a:buFont typeface="Times New Roman"/>
              <a:buAutoNum type="alphaUcPeriod"/>
              <a:tabLst>
                <a:tab pos="446405" algn="l"/>
              </a:tabLst>
            </a:pPr>
            <a:r>
              <a:rPr dirty="0" sz="1450" spc="-10">
                <a:latin typeface="Times New Roman"/>
                <a:cs typeface="Times New Roman"/>
              </a:rPr>
              <a:t>Nothing. Everything is defined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already.</a:t>
            </a:r>
            <a:endParaRPr sz="1450">
              <a:latin typeface="Times New Roman"/>
              <a:cs typeface="Times New Roman"/>
            </a:endParaRPr>
          </a:p>
          <a:p>
            <a:pPr lvl="1" marL="435609" indent="-212725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436245" algn="l"/>
              </a:tabLst>
            </a:pPr>
            <a:r>
              <a:rPr dirty="0" sz="1450" spc="-10">
                <a:latin typeface="Times New Roman"/>
                <a:cs typeface="Times New Roman"/>
              </a:rPr>
              <a:t>Things that are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from its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superclass</a:t>
            </a:r>
            <a:endParaRPr sz="1450">
              <a:latin typeface="Times New Roman"/>
              <a:cs typeface="Times New Roman"/>
            </a:endParaRPr>
          </a:p>
          <a:p>
            <a:pPr lvl="1" marL="445770" indent="-222885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446405" algn="l"/>
              </a:tabLst>
            </a:pPr>
            <a:r>
              <a:rPr dirty="0" sz="1450" spc="-10">
                <a:latin typeface="Times New Roman"/>
                <a:cs typeface="Times New Roman"/>
              </a:rPr>
              <a:t>Everything about 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endParaRPr sz="145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640"/>
              </a:spcBef>
              <a:buAutoNum type="arabicPeriod" startAt="2"/>
              <a:tabLst>
                <a:tab pos="195580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hat does an instance method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represent?</a:t>
            </a:r>
            <a:endParaRPr sz="1450">
              <a:latin typeface="Times New Roman"/>
              <a:cs typeface="Times New Roman"/>
            </a:endParaRPr>
          </a:p>
          <a:p>
            <a:pPr lvl="1" marL="445770" indent="-222885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446405" algn="l"/>
              </a:tabLst>
            </a:pPr>
            <a:r>
              <a:rPr dirty="0" sz="1450" spc="-10">
                <a:latin typeface="Times New Roman"/>
                <a:cs typeface="Times New Roman"/>
              </a:rPr>
              <a:t>The attributes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endParaRPr sz="1450">
              <a:latin typeface="Times New Roman"/>
              <a:cs typeface="Times New Roman"/>
            </a:endParaRPr>
          </a:p>
          <a:p>
            <a:pPr lvl="1" marL="435609" indent="-212725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436245" algn="l"/>
              </a:tabLst>
            </a:pPr>
            <a:r>
              <a:rPr dirty="0" sz="1450" spc="-10">
                <a:latin typeface="Times New Roman"/>
                <a:cs typeface="Times New Roman"/>
              </a:rPr>
              <a:t>The behavior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endParaRPr sz="1450">
              <a:latin typeface="Times New Roman"/>
              <a:cs typeface="Times New Roman"/>
            </a:endParaRPr>
          </a:p>
          <a:p>
            <a:pPr lvl="1" marL="445770" indent="-222885">
              <a:lnSpc>
                <a:spcPct val="100000"/>
              </a:lnSpc>
              <a:spcBef>
                <a:spcPts val="640"/>
              </a:spcBef>
              <a:buFont typeface="Times New Roman"/>
              <a:buAutoNum type="alphaUcPeriod"/>
              <a:tabLst>
                <a:tab pos="446405" algn="l"/>
              </a:tabLst>
            </a:pPr>
            <a:r>
              <a:rPr dirty="0" sz="1450" spc="-10">
                <a:latin typeface="Times New Roman"/>
                <a:cs typeface="Times New Roman"/>
              </a:rPr>
              <a:t>The behavior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object created from that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248" y="4313012"/>
            <a:ext cx="6240780" cy="20472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 marR="1064260" indent="-10795">
              <a:lnSpc>
                <a:spcPct val="136600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 spc="-10">
                <a:latin typeface="Times New Roman"/>
                <a:cs typeface="Times New Roman"/>
              </a:rPr>
              <a:t>s</a:t>
            </a:r>
            <a:r>
              <a:rPr dirty="0" sz="1450" spc="-10">
                <a:latin typeface="Times New Roman"/>
                <a:cs typeface="Times New Roman"/>
              </a:rPr>
              <a:t>wer it </a:t>
            </a:r>
            <a:r>
              <a:rPr dirty="0" baseline="1984" sz="2100">
                <a:latin typeface="Times New Roman"/>
                <a:cs typeface="Times New Roman"/>
              </a:rPr>
              <a:t>the following questions </a:t>
            </a:r>
            <a:r>
              <a:rPr dirty="0" sz="1450" spc="-10">
                <a:latin typeface="Times New Roman"/>
                <a:cs typeface="Times New Roman"/>
              </a:rPr>
              <a:t>without looking at </a:t>
            </a:r>
            <a:r>
              <a:rPr dirty="0" sz="1450" spc="-20">
                <a:latin typeface="Times New Roman"/>
                <a:cs typeface="Times New Roman"/>
              </a:rPr>
              <a:t>today’s </a:t>
            </a:r>
            <a:r>
              <a:rPr dirty="0" sz="1450" spc="-10">
                <a:latin typeface="Times New Roman"/>
                <a:cs typeface="Times New Roman"/>
              </a:rPr>
              <a:t>material.  Which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following statements is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true?</a:t>
            </a:r>
            <a:endParaRPr sz="1450">
              <a:latin typeface="Times New Roman"/>
              <a:cs typeface="Times New Roman"/>
            </a:endParaRPr>
          </a:p>
          <a:p>
            <a:pPr marL="548005" indent="-223520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548640" algn="l"/>
              </a:tabLst>
            </a:pPr>
            <a:r>
              <a:rPr dirty="0" sz="1450" spc="-10">
                <a:latin typeface="Times New Roman"/>
                <a:cs typeface="Times New Roman"/>
              </a:rPr>
              <a:t>All objects created from the same class must </a:t>
            </a:r>
            <a:r>
              <a:rPr dirty="0" sz="1450" spc="-5">
                <a:latin typeface="Times New Roman"/>
                <a:cs typeface="Times New Roman"/>
              </a:rPr>
              <a:t>be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identical.</a:t>
            </a:r>
            <a:endParaRPr sz="1450">
              <a:latin typeface="Times New Roman"/>
              <a:cs typeface="Times New Roman"/>
            </a:endParaRPr>
          </a:p>
          <a:p>
            <a:pPr marL="507365" marR="5080" indent="-182880">
              <a:lnSpc>
                <a:spcPts val="1660"/>
              </a:lnSpc>
              <a:spcBef>
                <a:spcPts val="760"/>
              </a:spcBef>
              <a:buFont typeface="Times New Roman"/>
              <a:buAutoNum type="alphaUcPeriod"/>
              <a:tabLst>
                <a:tab pos="538480" algn="l"/>
              </a:tabLst>
            </a:pPr>
            <a:r>
              <a:rPr dirty="0" sz="1450" spc="-10">
                <a:latin typeface="Times New Roman"/>
                <a:cs typeface="Times New Roman"/>
              </a:rPr>
              <a:t>A</a:t>
            </a:r>
            <a:r>
              <a:rPr dirty="0" sz="1450" spc="-10">
                <a:latin typeface="Times New Roman"/>
                <a:cs typeface="Times New Roman"/>
              </a:rPr>
              <a:t>ll objects created from the same class can have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attributes than each  </a:t>
            </a:r>
            <a:r>
              <a:rPr dirty="0" sz="1450" spc="-20">
                <a:latin typeface="Times New Roman"/>
                <a:cs typeface="Times New Roman"/>
              </a:rPr>
              <a:t>other.</a:t>
            </a:r>
            <a:endParaRPr sz="1450">
              <a:latin typeface="Times New Roman"/>
              <a:cs typeface="Times New Roman"/>
            </a:endParaRPr>
          </a:p>
          <a:p>
            <a:pPr marL="548005" indent="-223520">
              <a:lnSpc>
                <a:spcPct val="100000"/>
              </a:lnSpc>
              <a:spcBef>
                <a:spcPts val="590"/>
              </a:spcBef>
              <a:buFont typeface="Times New Roman"/>
              <a:buAutoNum type="alphaUcPeriod"/>
              <a:tabLst>
                <a:tab pos="548640" algn="l"/>
              </a:tabLst>
            </a:pPr>
            <a:r>
              <a:rPr dirty="0" sz="1450" spc="-10">
                <a:latin typeface="Times New Roman"/>
                <a:cs typeface="Times New Roman"/>
              </a:rPr>
              <a:t>A</a:t>
            </a:r>
            <a:r>
              <a:rPr dirty="0" sz="1450" spc="-10">
                <a:latin typeface="Times New Roman"/>
                <a:cs typeface="Times New Roman"/>
              </a:rPr>
              <a:t>n object inherits attributes and behavior from the class used to create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it.</a:t>
            </a:r>
            <a:endParaRPr sz="1450">
              <a:latin typeface="Times New Roman"/>
              <a:cs typeface="Times New Roman"/>
            </a:endParaRPr>
          </a:p>
          <a:p>
            <a:pPr marL="548005" indent="-223520">
              <a:lnSpc>
                <a:spcPct val="100000"/>
              </a:lnSpc>
              <a:spcBef>
                <a:spcPts val="640"/>
              </a:spcBef>
              <a:buFont typeface="Times New Roman"/>
              <a:buAutoNum type="alphaUcPeriod"/>
              <a:tabLst>
                <a:tab pos="548640" algn="l"/>
              </a:tabLst>
            </a:pPr>
            <a:r>
              <a:rPr dirty="0" sz="1450" spc="-10">
                <a:latin typeface="Times New Roman"/>
                <a:cs typeface="Times New Roman"/>
              </a:rPr>
              <a:t>A class inherits attributes and behavior from its</a:t>
            </a:r>
            <a:r>
              <a:rPr dirty="0" sz="1450" spc="-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subclass.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14" y="7340538"/>
            <a:ext cx="6351905" cy="116649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Exercises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extend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knowledge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subjects covered </a:t>
            </a:r>
            <a:r>
              <a:rPr dirty="0" sz="1450" spc="-25">
                <a:latin typeface="Times New Roman"/>
                <a:cs typeface="Times New Roman"/>
              </a:rPr>
              <a:t>today, </a:t>
            </a:r>
            <a:r>
              <a:rPr dirty="0" sz="1450" spc="-10">
                <a:latin typeface="Times New Roman"/>
                <a:cs typeface="Times New Roman"/>
              </a:rPr>
              <a:t>try the following</a:t>
            </a:r>
            <a:r>
              <a:rPr dirty="0" sz="1450" spc="17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exercises:</a:t>
            </a:r>
            <a:endParaRPr sz="1450">
              <a:latin typeface="Times New Roman"/>
              <a:cs typeface="Times New Roman"/>
            </a:endParaRPr>
          </a:p>
          <a:p>
            <a:pPr marL="295910">
              <a:lnSpc>
                <a:spcPts val="1614"/>
              </a:lnSpc>
              <a:spcBef>
                <a:spcPts val="640"/>
              </a:spcBef>
            </a:pPr>
            <a:r>
              <a:rPr dirty="0" sz="1450" spc="-5" b="1">
                <a:latin typeface="Times New Roman"/>
                <a:cs typeface="Times New Roman"/>
              </a:rPr>
              <a:t>1.</a:t>
            </a:r>
            <a:r>
              <a:rPr dirty="0" sz="1450" b="1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create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second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endParaRPr sz="1450">
              <a:latin typeface="Courier New"/>
              <a:cs typeface="Courier New"/>
            </a:endParaRPr>
          </a:p>
          <a:p>
            <a:pPr marL="291465">
              <a:lnSpc>
                <a:spcPts val="1555"/>
              </a:lnSpc>
            </a:pPr>
            <a:r>
              <a:rPr dirty="0" sz="1400">
                <a:latin typeface="Times New Roman"/>
                <a:cs typeface="Times New Roman"/>
              </a:rPr>
              <a:t>robot named opportunity, set up its instance variables, and display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them.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42" y="521337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42" y="1262192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7142" y="1582308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142" y="1902424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74136" y="417184"/>
            <a:ext cx="6236335" cy="2083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26390" indent="27305">
              <a:lnSpc>
                <a:spcPct val="99300"/>
              </a:lnSpc>
              <a:spcBef>
                <a:spcPts val="10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9</a:t>
            </a:r>
            <a:r>
              <a:rPr dirty="0" sz="1450" spc="-10">
                <a:latin typeface="Times New Roman"/>
                <a:cs typeface="Times New Roman"/>
              </a:rPr>
              <a:t>—On this line and others that </a:t>
            </a:r>
            <a:r>
              <a:rPr dirty="0" sz="1450" spc="-20">
                <a:latin typeface="Times New Roman"/>
                <a:cs typeface="Times New Roman"/>
              </a:rPr>
              <a:t>follow,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call to the  </a:t>
            </a:r>
            <a:r>
              <a:rPr dirty="0" sz="1450" spc="-15">
                <a:latin typeface="Courier New"/>
                <a:cs typeface="Courier New"/>
              </a:rPr>
              <a:t>System.out.println()</a:t>
            </a:r>
            <a:r>
              <a:rPr dirty="0" sz="1450" spc="-38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displays the text within parentheses to the  output device (your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monitor).</a:t>
            </a:r>
            <a:endParaRPr sz="145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  <a:spcBef>
                <a:spcPts val="64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10</a:t>
            </a:r>
            <a:r>
              <a:rPr dirty="0" sz="1450" spc="-10">
                <a:latin typeface="Times New Roman"/>
                <a:cs typeface="Times New Roman"/>
              </a:rPr>
              <a:t>—The </a:t>
            </a:r>
            <a:r>
              <a:rPr dirty="0" sz="1450" spc="-15">
                <a:latin typeface="Courier New"/>
                <a:cs typeface="Courier New"/>
              </a:rPr>
              <a:t>speed</a:t>
            </a:r>
            <a:r>
              <a:rPr dirty="0" sz="1450" spc="-4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instance variable is set to the value </a:t>
            </a:r>
            <a:r>
              <a:rPr dirty="0" sz="1450" spc="-5">
                <a:latin typeface="Times New Roman"/>
                <a:cs typeface="Times New Roman"/>
              </a:rPr>
              <a:t>3.</a:t>
            </a:r>
            <a:endParaRPr sz="145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  <a:spcBef>
                <a:spcPts val="78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13</a:t>
            </a:r>
            <a:r>
              <a:rPr dirty="0" sz="1450" spc="-10">
                <a:latin typeface="Times New Roman"/>
                <a:cs typeface="Times New Roman"/>
              </a:rPr>
              <a:t>—The </a:t>
            </a:r>
            <a:r>
              <a:rPr dirty="0" sz="1450" spc="-15">
                <a:latin typeface="Courier New"/>
                <a:cs typeface="Courier New"/>
              </a:rPr>
              <a:t>temperature</a:t>
            </a:r>
            <a:r>
              <a:rPr dirty="0" sz="1450" spc="-4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instance variable is set to the value </a:t>
            </a:r>
            <a:r>
              <a:rPr dirty="0" sz="1450" spc="-5">
                <a:latin typeface="Times New Roman"/>
                <a:cs typeface="Times New Roman"/>
              </a:rPr>
              <a:t>–90.</a:t>
            </a:r>
            <a:endParaRPr sz="1450">
              <a:latin typeface="Times New Roman"/>
              <a:cs typeface="Times New Roman"/>
            </a:endParaRPr>
          </a:p>
          <a:p>
            <a:pPr marL="12700" marR="5080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 16</a:t>
            </a:r>
            <a:r>
              <a:rPr dirty="0" sz="1450" spc="-10">
                <a:latin typeface="Times New Roman"/>
                <a:cs typeface="Times New Roman"/>
              </a:rPr>
              <a:t>—The </a:t>
            </a:r>
            <a:r>
              <a:rPr dirty="0" sz="1450" spc="-15">
                <a:latin typeface="Courier New"/>
                <a:cs typeface="Courier New"/>
              </a:rPr>
              <a:t>checkTemperature()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spirit </a:t>
            </a:r>
            <a:r>
              <a:rPr dirty="0" sz="1450" spc="-10">
                <a:latin typeface="Times New Roman"/>
                <a:cs typeface="Times New Roman"/>
              </a:rPr>
              <a:t>object is called.  This method checks to see whether the </a:t>
            </a:r>
            <a:r>
              <a:rPr dirty="0" sz="1450" spc="-15">
                <a:latin typeface="Courier New"/>
                <a:cs typeface="Courier New"/>
              </a:rPr>
              <a:t>temperature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instance variable is less than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5">
                <a:latin typeface="Times New Roman"/>
                <a:cs typeface="Times New Roman"/>
              </a:rPr>
              <a:t>–80.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is,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status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speed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assigned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new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14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501" y="4059130"/>
            <a:ext cx="6633209" cy="596011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Organizing Classes </a:t>
            </a:r>
            <a:r>
              <a:rPr dirty="0" sz="1650" b="1">
                <a:latin typeface="Times New Roman"/>
                <a:cs typeface="Times New Roman"/>
              </a:rPr>
              <a:t>and Class</a:t>
            </a:r>
            <a:r>
              <a:rPr dirty="0" sz="1650" spc="5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Behavior</a:t>
            </a:r>
            <a:endParaRPr sz="1650">
              <a:latin typeface="Times New Roman"/>
              <a:cs typeface="Times New Roman"/>
            </a:endParaRPr>
          </a:p>
          <a:p>
            <a:pPr marL="12700" marR="42164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Object-oriented programming in Java also requires three more concepts: inheritance,  interfaces, and packages. All three are mechanisms for organizing classes and class  </a:t>
            </a:r>
            <a:r>
              <a:rPr dirty="0" sz="1450" spc="-20">
                <a:latin typeface="Times New Roman"/>
                <a:cs typeface="Times New Roman"/>
              </a:rPr>
              <a:t>behavior.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650" spc="-5" b="1">
                <a:latin typeface="Times New Roman"/>
                <a:cs typeface="Times New Roman"/>
              </a:rPr>
              <a:t>Inheritance</a:t>
            </a:r>
            <a:endParaRPr sz="1650">
              <a:latin typeface="Times New Roman"/>
              <a:cs typeface="Times New Roman"/>
            </a:endParaRPr>
          </a:p>
          <a:p>
            <a:pPr marL="12700" marR="35560" indent="-63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Inheritance,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the most crucial concepts in object-oriented programming, has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direct  impact on how you design and write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own Java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classes.</a:t>
            </a:r>
            <a:endParaRPr sz="1450">
              <a:latin typeface="Times New Roman"/>
              <a:cs typeface="Times New Roman"/>
            </a:endParaRPr>
          </a:p>
          <a:p>
            <a:pPr marL="12700" marR="75565" indent="-635">
              <a:lnSpc>
                <a:spcPts val="1660"/>
              </a:lnSpc>
              <a:spcBef>
                <a:spcPts val="710"/>
              </a:spcBef>
            </a:pPr>
            <a:r>
              <a:rPr dirty="0" sz="1450" spc="-10" i="1">
                <a:latin typeface="Times New Roman"/>
                <a:cs typeface="Times New Roman"/>
              </a:rPr>
              <a:t>Inheritance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mechanism that enables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class to inherit the behavior and attributes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another class.</a:t>
            </a:r>
            <a:endParaRPr sz="1450">
              <a:latin typeface="Times New Roman"/>
              <a:cs typeface="Times New Roman"/>
            </a:endParaRPr>
          </a:p>
          <a:p>
            <a:pPr marL="12700" marR="116205" indent="-635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Through inheritance,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automatically picks up the functionality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existing class.  The new class must only define how it is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from that existing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class.</a:t>
            </a:r>
            <a:endParaRPr sz="1450">
              <a:latin typeface="Times New Roman"/>
              <a:cs typeface="Times New Roman"/>
            </a:endParaRPr>
          </a:p>
          <a:p>
            <a:pPr marL="12700" marR="234950" indent="-635">
              <a:lnSpc>
                <a:spcPts val="1660"/>
              </a:lnSpc>
              <a:spcBef>
                <a:spcPts val="710"/>
              </a:spcBef>
            </a:pPr>
            <a:r>
              <a:rPr dirty="0" sz="1450" spc="-25">
                <a:latin typeface="Times New Roman"/>
                <a:cs typeface="Times New Roman"/>
              </a:rPr>
              <a:t>With </a:t>
            </a:r>
            <a:r>
              <a:rPr dirty="0" sz="1450" spc="-10">
                <a:latin typeface="Times New Roman"/>
                <a:cs typeface="Times New Roman"/>
              </a:rPr>
              <a:t>inheritance, all classes—including those you create and the ones in the Java Class  Library—are arranged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strict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hierarchy.</a:t>
            </a:r>
            <a:endParaRPr sz="1450">
              <a:latin typeface="Times New Roman"/>
              <a:cs typeface="Times New Roman"/>
            </a:endParaRPr>
          </a:p>
          <a:p>
            <a:pPr marL="12700" marR="542925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A class that inherits from another class is called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 i="1">
                <a:latin typeface="Times New Roman"/>
                <a:cs typeface="Times New Roman"/>
              </a:rPr>
              <a:t>subclass</a:t>
            </a:r>
            <a:r>
              <a:rPr dirty="0" sz="1450" spc="-10">
                <a:latin typeface="Times New Roman"/>
                <a:cs typeface="Times New Roman"/>
              </a:rPr>
              <a:t>. The class that gives the  inheritance is called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 i="1">
                <a:latin typeface="Times New Roman"/>
                <a:cs typeface="Times New Roman"/>
              </a:rPr>
              <a:t>superclass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 marR="140970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A class can have only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superclass,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it can have an unlimited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subclasses.  Subclasses inherit all the attributes and behavior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their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superclass.</a:t>
            </a:r>
            <a:endParaRPr sz="1450">
              <a:latin typeface="Times New Roman"/>
              <a:cs typeface="Times New Roman"/>
            </a:endParaRPr>
          </a:p>
          <a:p>
            <a:pPr marL="12700" marR="5080" indent="-63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In practical terms, this means that if the superclass has behavior and attributes that </a:t>
            </a:r>
            <a:r>
              <a:rPr dirty="0" sz="1450" spc="-5">
                <a:latin typeface="Times New Roman"/>
                <a:cs typeface="Times New Roman"/>
              </a:rPr>
              <a:t>your  </a:t>
            </a:r>
            <a:r>
              <a:rPr dirty="0" sz="1450" spc="-10">
                <a:latin typeface="Times New Roman"/>
                <a:cs typeface="Times New Roman"/>
              </a:rPr>
              <a:t>class needs, you </a:t>
            </a:r>
            <a:r>
              <a:rPr dirty="0" sz="1450" spc="-15">
                <a:latin typeface="Times New Roman"/>
                <a:cs typeface="Times New Roman"/>
              </a:rPr>
              <a:t>don’t </a:t>
            </a:r>
            <a:r>
              <a:rPr dirty="0" sz="1450" spc="-10">
                <a:latin typeface="Times New Roman"/>
                <a:cs typeface="Times New Roman"/>
              </a:rPr>
              <a:t>have to redefine the behavior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copy that code to have the same  behavior and attributes. </a:t>
            </a:r>
            <a:r>
              <a:rPr dirty="0" sz="1450" spc="-4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class automatically receives these things from its superclass,  the superclass gets them from its superclass, and so </a:t>
            </a:r>
            <a:r>
              <a:rPr dirty="0" sz="1450" spc="-5">
                <a:latin typeface="Times New Roman"/>
                <a:cs typeface="Times New Roman"/>
              </a:rPr>
              <a:t>on, </a:t>
            </a:r>
            <a:r>
              <a:rPr dirty="0" sz="1450" spc="-10">
                <a:latin typeface="Times New Roman"/>
                <a:cs typeface="Times New Roman"/>
              </a:rPr>
              <a:t>all the way up the </a:t>
            </a:r>
            <a:r>
              <a:rPr dirty="0" sz="1450" spc="-20">
                <a:latin typeface="Times New Roman"/>
                <a:cs typeface="Times New Roman"/>
              </a:rPr>
              <a:t>hierarchy. </a:t>
            </a:r>
            <a:r>
              <a:rPr dirty="0" sz="1450" spc="-45">
                <a:latin typeface="Times New Roman"/>
                <a:cs typeface="Times New Roman"/>
              </a:rPr>
              <a:t>Your  </a:t>
            </a:r>
            <a:r>
              <a:rPr dirty="0" sz="1450" spc="-10">
                <a:latin typeface="Times New Roman"/>
                <a:cs typeface="Times New Roman"/>
              </a:rPr>
              <a:t>class becomes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combination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its own features and all the features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classes above it  in 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hierarchy.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7184"/>
            <a:ext cx="6609715" cy="11779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 indent="-635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The situation is comparable to how you inherited traits from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parents, such as </a:t>
            </a:r>
            <a:r>
              <a:rPr dirty="0" sz="1450" spc="-5">
                <a:latin typeface="Times New Roman"/>
                <a:cs typeface="Times New Roman"/>
              </a:rPr>
              <a:t>your  </a:t>
            </a:r>
            <a:r>
              <a:rPr dirty="0" sz="1450" spc="-10">
                <a:latin typeface="Times New Roman"/>
                <a:cs typeface="Times New Roman"/>
              </a:rPr>
              <a:t>height, hair </a:t>
            </a:r>
            <a:r>
              <a:rPr dirty="0" sz="1450" spc="-20">
                <a:latin typeface="Times New Roman"/>
                <a:cs typeface="Times New Roman"/>
              </a:rPr>
              <a:t>color, </a:t>
            </a:r>
            <a:r>
              <a:rPr dirty="0" sz="1450" spc="-10">
                <a:latin typeface="Times New Roman"/>
                <a:cs typeface="Times New Roman"/>
              </a:rPr>
              <a:t>and love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peanut-butter-and-banana sandwiches. They inherited some 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things from their parents, who inherited from theirs, and backward through time  to the Garden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Eden, Big Bang, giant spaghetti </a:t>
            </a:r>
            <a:r>
              <a:rPr dirty="0" sz="1450" spc="-15">
                <a:latin typeface="Times New Roman"/>
                <a:cs typeface="Times New Roman"/>
              </a:rPr>
              <a:t>monster,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 i="1">
                <a:latin typeface="Times New Roman"/>
                <a:cs typeface="Times New Roman"/>
              </a:rPr>
              <a:t>[insert personal belief</a:t>
            </a:r>
            <a:r>
              <a:rPr dirty="0" sz="1450" spc="150" i="1">
                <a:latin typeface="Times New Roman"/>
                <a:cs typeface="Times New Roman"/>
              </a:rPr>
              <a:t> </a:t>
            </a:r>
            <a:r>
              <a:rPr dirty="0" sz="1450" spc="-20" i="1">
                <a:latin typeface="Times New Roman"/>
                <a:cs typeface="Times New Roman"/>
              </a:rPr>
              <a:t>here]</a:t>
            </a:r>
            <a:r>
              <a:rPr dirty="0" sz="1450" spc="-2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Figure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1.2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shows how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hierarchy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classes is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arranged.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25613" y="1682927"/>
            <a:ext cx="4917922" cy="3192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7" y="4853118"/>
            <a:ext cx="6668770" cy="511111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173605">
              <a:lnSpc>
                <a:spcPct val="100000"/>
              </a:lnSpc>
              <a:spcBef>
                <a:spcPts val="735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1.2 </a:t>
            </a:r>
            <a:r>
              <a:rPr dirty="0" sz="1450" spc="-10">
                <a:latin typeface="Times New Roman"/>
                <a:cs typeface="Times New Roman"/>
              </a:rPr>
              <a:t>A class</a:t>
            </a:r>
            <a:r>
              <a:rPr dirty="0" sz="1450" spc="-7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hierarchy.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At the top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Java class hierarchy is the class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Object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 marR="3302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All classes inherit from this superclass. </a:t>
            </a:r>
            <a:r>
              <a:rPr dirty="0" sz="1450" spc="-15">
                <a:latin typeface="Courier New"/>
                <a:cs typeface="Courier New"/>
              </a:rPr>
              <a:t>Object</a:t>
            </a:r>
            <a:r>
              <a:rPr dirty="0" sz="1450" spc="-33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the most general class in the </a:t>
            </a:r>
            <a:r>
              <a:rPr dirty="0" sz="1450" spc="-20">
                <a:latin typeface="Times New Roman"/>
                <a:cs typeface="Times New Roman"/>
              </a:rPr>
              <a:t>hierarchy.  </a:t>
            </a:r>
            <a:r>
              <a:rPr dirty="0" sz="1450" spc="-10">
                <a:latin typeface="Times New Roman"/>
                <a:cs typeface="Times New Roman"/>
              </a:rPr>
              <a:t>It defines behavior inherited by all the classes in the Java Class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Library.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Each class further down the hierarchy becomes more tailored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specific purpose. A class  hierarchy defines abstract concepts at the top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0">
                <a:latin typeface="Times New Roman"/>
                <a:cs typeface="Times New Roman"/>
              </a:rPr>
              <a:t>hierarchy. </a:t>
            </a:r>
            <a:r>
              <a:rPr dirty="0" sz="1450" spc="-10">
                <a:latin typeface="Times New Roman"/>
                <a:cs typeface="Times New Roman"/>
              </a:rPr>
              <a:t>Those concepts become  more concrete further down the line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subclasses.</a:t>
            </a:r>
            <a:endParaRPr sz="1450">
              <a:latin typeface="Times New Roman"/>
              <a:cs typeface="Times New Roman"/>
            </a:endParaRPr>
          </a:p>
          <a:p>
            <a:pPr marL="12700" marR="16637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Often when you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class in Java, you want all the functionality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existing  class except for some additions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modifications </a:t>
            </a:r>
            <a:r>
              <a:rPr dirty="0" sz="1450" spc="-5">
                <a:latin typeface="Times New Roman"/>
                <a:cs typeface="Times New Roman"/>
              </a:rPr>
              <a:t>of your </a:t>
            </a:r>
            <a:r>
              <a:rPr dirty="0" sz="1450" spc="-10">
                <a:latin typeface="Times New Roman"/>
                <a:cs typeface="Times New Roman"/>
              </a:rPr>
              <a:t>own creation. For example, you  might want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version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CommandButton</a:t>
            </a:r>
            <a:r>
              <a:rPr dirty="0" sz="1450" spc="-434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 makes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sound when clicked.</a:t>
            </a:r>
            <a:endParaRPr sz="1450">
              <a:latin typeface="Times New Roman"/>
              <a:cs typeface="Times New Roman"/>
            </a:endParaRPr>
          </a:p>
          <a:p>
            <a:pPr marL="12700" marR="73660" indent="-635">
              <a:lnSpc>
                <a:spcPct val="103499"/>
              </a:lnSpc>
              <a:spcBef>
                <a:spcPts val="670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receive all the </a:t>
            </a:r>
            <a:r>
              <a:rPr dirty="0" sz="1450" spc="-15">
                <a:latin typeface="Courier New"/>
                <a:cs typeface="Courier New"/>
              </a:rPr>
              <a:t>CommandButton</a:t>
            </a:r>
            <a:r>
              <a:rPr dirty="0" sz="1450" spc="-2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functionality without doing any work to re-create it,  you can define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new class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CommandButton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 marR="20320">
              <a:lnSpc>
                <a:spcPct val="10140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Because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inheritance,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class automatically inherits behavior and attributes defined in  </a:t>
            </a:r>
            <a:r>
              <a:rPr dirty="0" sz="1450" spc="-15">
                <a:latin typeface="Courier New"/>
                <a:cs typeface="Courier New"/>
              </a:rPr>
              <a:t>CommandButton </a:t>
            </a:r>
            <a:r>
              <a:rPr dirty="0" sz="1450" spc="-10">
                <a:latin typeface="Times New Roman"/>
                <a:cs typeface="Times New Roman"/>
              </a:rPr>
              <a:t>as well as the behavior and attributes defined in the superclasses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5">
                <a:latin typeface="Courier New"/>
                <a:cs typeface="Courier New"/>
              </a:rPr>
              <a:t>CommandButton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All you have to worry about are the things that make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new class 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from </a:t>
            </a:r>
            <a:r>
              <a:rPr dirty="0" sz="1450" spc="-15">
                <a:latin typeface="Courier New"/>
                <a:cs typeface="Courier New"/>
              </a:rPr>
              <a:t>CommandButton </a:t>
            </a:r>
            <a:r>
              <a:rPr dirty="0" sz="1450" spc="-10">
                <a:latin typeface="Times New Roman"/>
                <a:cs typeface="Times New Roman"/>
              </a:rPr>
              <a:t>itself. Subclassing is the mechanism for defining new  classes as the </a:t>
            </a:r>
            <a:r>
              <a:rPr dirty="0" sz="1450" spc="-15">
                <a:latin typeface="Times New Roman"/>
                <a:cs typeface="Times New Roman"/>
              </a:rPr>
              <a:t>differences </a:t>
            </a:r>
            <a:r>
              <a:rPr dirty="0" sz="1450" spc="-10">
                <a:latin typeface="Times New Roman"/>
                <a:cs typeface="Times New Roman"/>
              </a:rPr>
              <a:t>between those classes and their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superclass.</a:t>
            </a:r>
            <a:endParaRPr sz="1450">
              <a:latin typeface="Times New Roman"/>
              <a:cs typeface="Times New Roman"/>
            </a:endParaRPr>
          </a:p>
          <a:p>
            <a:pPr algn="just" marL="12700" marR="307340" indent="-635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Subclassing is the creation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new class that inherits from an existing class. The only  task in the subclass is to indicate the </a:t>
            </a:r>
            <a:r>
              <a:rPr dirty="0" sz="1450" spc="-15">
                <a:latin typeface="Times New Roman"/>
                <a:cs typeface="Times New Roman"/>
              </a:rPr>
              <a:t>differences </a:t>
            </a:r>
            <a:r>
              <a:rPr dirty="0" sz="1450" spc="-10">
                <a:latin typeface="Times New Roman"/>
                <a:cs typeface="Times New Roman"/>
              </a:rPr>
              <a:t>in behavior and attributes between the  subclass and its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superclass.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15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37" y="296339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37" y="3475586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7" y="417184"/>
            <a:ext cx="6657975" cy="983043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204470" indent="-635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If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class defines entirely new behavior and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another class, you can  inherit directly from the </a:t>
            </a:r>
            <a:r>
              <a:rPr dirty="0" sz="1450" spc="-15">
                <a:latin typeface="Courier New"/>
                <a:cs typeface="Courier New"/>
              </a:rPr>
              <a:t>Object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class.</a:t>
            </a:r>
            <a:endParaRPr sz="1450">
              <a:latin typeface="Times New Roman"/>
              <a:cs typeface="Times New Roman"/>
            </a:endParaRPr>
          </a:p>
          <a:p>
            <a:pPr marL="12700" marR="154940" indent="-635">
              <a:lnSpc>
                <a:spcPct val="99300"/>
              </a:lnSpc>
              <a:spcBef>
                <a:spcPts val="750"/>
              </a:spcBef>
            </a:pPr>
            <a:r>
              <a:rPr dirty="0" sz="1450" spc="-10">
                <a:latin typeface="Times New Roman"/>
                <a:cs typeface="Times New Roman"/>
              </a:rPr>
              <a:t>If you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that </a:t>
            </a:r>
            <a:r>
              <a:rPr dirty="0" sz="1450" spc="-15">
                <a:latin typeface="Times New Roman"/>
                <a:cs typeface="Times New Roman"/>
              </a:rPr>
              <a:t>doesn’t </a:t>
            </a:r>
            <a:r>
              <a:rPr dirty="0" sz="1450" spc="-10">
                <a:latin typeface="Times New Roman"/>
                <a:cs typeface="Times New Roman"/>
              </a:rPr>
              <a:t>indicate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superclass, Java assumes that the new class  inherits directly from </a:t>
            </a:r>
            <a:r>
              <a:rPr dirty="0" sz="1450" spc="-10">
                <a:latin typeface="Courier New"/>
                <a:cs typeface="Courier New"/>
              </a:rPr>
              <a:t>Object</a:t>
            </a:r>
            <a:r>
              <a:rPr dirty="0" sz="1450" spc="-10">
                <a:latin typeface="Times New Roman"/>
                <a:cs typeface="Times New Roman"/>
              </a:rPr>
              <a:t>. The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 you created earlier today did </a:t>
            </a:r>
            <a:r>
              <a:rPr dirty="0" sz="1450" spc="-5">
                <a:latin typeface="Times New Roman"/>
                <a:cs typeface="Times New Roman"/>
              </a:rPr>
              <a:t>not  </a:t>
            </a:r>
            <a:r>
              <a:rPr dirty="0" sz="1450" spc="-10">
                <a:latin typeface="Times New Roman"/>
                <a:cs typeface="Times New Roman"/>
              </a:rPr>
              <a:t>specify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superclass, so </a:t>
            </a: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Object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1650" spc="-5" b="1">
                <a:latin typeface="Times New Roman"/>
                <a:cs typeface="Times New Roman"/>
              </a:rPr>
              <a:t>Creating </a:t>
            </a:r>
            <a:r>
              <a:rPr dirty="0" sz="1650" b="1">
                <a:latin typeface="Times New Roman"/>
                <a:cs typeface="Times New Roman"/>
              </a:rPr>
              <a:t>a Class </a:t>
            </a:r>
            <a:r>
              <a:rPr dirty="0" sz="1650" spc="-5" b="1">
                <a:latin typeface="Times New Roman"/>
                <a:cs typeface="Times New Roman"/>
              </a:rPr>
              <a:t>Hierarchy</a:t>
            </a:r>
            <a:endParaRPr sz="1650">
              <a:latin typeface="Times New Roman"/>
              <a:cs typeface="Times New Roman"/>
            </a:endParaRPr>
          </a:p>
          <a:p>
            <a:pPr marL="12700" marR="10350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If you’re creating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Times New Roman"/>
                <a:cs typeface="Times New Roman"/>
              </a:rPr>
              <a:t>large </a:t>
            </a:r>
            <a:r>
              <a:rPr dirty="0" sz="1450" spc="-10">
                <a:latin typeface="Times New Roman"/>
                <a:cs typeface="Times New Roman"/>
              </a:rPr>
              <a:t>set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classes, it makes sense for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classes to inherit from the  existing class hierarchy and to make up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hierarchy themselves. This gives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classes  several advantages:</a:t>
            </a:r>
            <a:endParaRPr sz="1450">
              <a:latin typeface="Times New Roman"/>
              <a:cs typeface="Times New Roman"/>
            </a:endParaRPr>
          </a:p>
          <a:p>
            <a:pPr marL="441959" marR="535940" indent="2730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Functionality common to multiple classes can </a:t>
            </a:r>
            <a:r>
              <a:rPr dirty="0" sz="1450" spc="-5">
                <a:latin typeface="Times New Roman"/>
                <a:cs typeface="Times New Roman"/>
              </a:rPr>
              <a:t>be put </a:t>
            </a:r>
            <a:r>
              <a:rPr dirty="0" sz="1450" spc="-10">
                <a:latin typeface="Times New Roman"/>
                <a:cs typeface="Times New Roman"/>
              </a:rPr>
              <a:t>into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superclass, which  enables it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repeatedly in all classes below it in the</a:t>
            </a:r>
            <a:r>
              <a:rPr dirty="0" sz="1450" spc="8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hierarchy.</a:t>
            </a:r>
            <a:endParaRPr sz="1450">
              <a:latin typeface="Times New Roman"/>
              <a:cs typeface="Times New Roman"/>
            </a:endParaRPr>
          </a:p>
          <a:p>
            <a:pPr marL="441959" marR="385445" indent="27305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Changes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superclass automatically are reflected in all its subclasses, their  subclasses, and so </a:t>
            </a:r>
            <a:r>
              <a:rPr dirty="0" sz="1450" spc="-5">
                <a:latin typeface="Times New Roman"/>
                <a:cs typeface="Times New Roman"/>
              </a:rPr>
              <a:t>on. </a:t>
            </a:r>
            <a:r>
              <a:rPr dirty="0" sz="1450" spc="-10">
                <a:latin typeface="Times New Roman"/>
                <a:cs typeface="Times New Roman"/>
              </a:rPr>
              <a:t>There is no need to change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recompile any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lower  classes; they receive the new information through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inheritance.</a:t>
            </a:r>
            <a:endParaRPr sz="1450">
              <a:latin typeface="Times New Roman"/>
              <a:cs typeface="Times New Roman"/>
            </a:endParaRPr>
          </a:p>
          <a:p>
            <a:pPr marL="12700" marR="202565">
              <a:lnSpc>
                <a:spcPts val="1660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imagine that you have created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Java class to implement all the features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an exploratory robot. (This shouldn’t take much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imagination.)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3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4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 is completed and works </a:t>
            </a:r>
            <a:r>
              <a:rPr dirty="0" sz="1450" spc="-15">
                <a:latin typeface="Times New Roman"/>
                <a:cs typeface="Times New Roman"/>
              </a:rPr>
              <a:t>successfully. </a:t>
            </a:r>
            <a:r>
              <a:rPr dirty="0" sz="1450" spc="-4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boss at </a:t>
            </a:r>
            <a:r>
              <a:rPr dirty="0" sz="1450" spc="-15">
                <a:latin typeface="Times New Roman"/>
                <a:cs typeface="Times New Roman"/>
              </a:rPr>
              <a:t>NASA </a:t>
            </a:r>
            <a:r>
              <a:rPr dirty="0" sz="1450" spc="-10">
                <a:latin typeface="Times New Roman"/>
                <a:cs typeface="Times New Roman"/>
              </a:rPr>
              <a:t>asks you  to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Java class called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MercuryRobot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 marR="212090">
              <a:lnSpc>
                <a:spcPts val="1660"/>
              </a:lnSpc>
              <a:spcBef>
                <a:spcPts val="905"/>
              </a:spcBef>
            </a:pPr>
            <a:r>
              <a:rPr dirty="0" sz="1450" spc="-10">
                <a:latin typeface="Times New Roman"/>
                <a:cs typeface="Times New Roman"/>
              </a:rPr>
              <a:t>These two kinds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robots have similar features. Both are research robots that work in  hostile environments and conduct research. Both keep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their current temperature  and speed.</a:t>
            </a:r>
            <a:endParaRPr sz="1450">
              <a:latin typeface="Times New Roman"/>
              <a:cs typeface="Times New Roman"/>
            </a:endParaRPr>
          </a:p>
          <a:p>
            <a:pPr marL="12700" marR="52705">
              <a:lnSpc>
                <a:spcPct val="103499"/>
              </a:lnSpc>
              <a:spcBef>
                <a:spcPts val="525"/>
              </a:spcBef>
            </a:pPr>
            <a:r>
              <a:rPr dirty="0" sz="1450" spc="-4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first impulse might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to open the </a:t>
            </a:r>
            <a:r>
              <a:rPr dirty="0" sz="1450" spc="-15">
                <a:latin typeface="Courier New"/>
                <a:cs typeface="Courier New"/>
              </a:rPr>
              <a:t>MarsRobot.java </a:t>
            </a:r>
            <a:r>
              <a:rPr dirty="0" sz="1450" spc="-10">
                <a:latin typeface="Times New Roman"/>
                <a:cs typeface="Times New Roman"/>
              </a:rPr>
              <a:t>source file, copy it into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new source file called </a:t>
            </a:r>
            <a:r>
              <a:rPr dirty="0" sz="1450" spc="-15">
                <a:latin typeface="Courier New"/>
                <a:cs typeface="Courier New"/>
              </a:rPr>
              <a:t>MercuryRobot.java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and then make the necessary changes for  the new robot to do its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job.</a:t>
            </a:r>
            <a:endParaRPr sz="1450">
              <a:latin typeface="Times New Roman"/>
              <a:cs typeface="Times New Roman"/>
            </a:endParaRPr>
          </a:p>
          <a:p>
            <a:pPr marL="12700" marR="34290">
              <a:lnSpc>
                <a:spcPct val="101800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A better plan is to figure </a:t>
            </a:r>
            <a:r>
              <a:rPr dirty="0" sz="1450" spc="-5">
                <a:latin typeface="Times New Roman"/>
                <a:cs typeface="Times New Roman"/>
              </a:rPr>
              <a:t>out </a:t>
            </a:r>
            <a:r>
              <a:rPr dirty="0" sz="1450" spc="-10">
                <a:latin typeface="Times New Roman"/>
                <a:cs typeface="Times New Roman"/>
              </a:rPr>
              <a:t>the common functionality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MercuryRobot </a:t>
            </a:r>
            <a:r>
              <a:rPr dirty="0" sz="1450" spc="-10">
                <a:latin typeface="Times New Roman"/>
                <a:cs typeface="Times New Roman"/>
              </a:rPr>
              <a:t>and  </a:t>
            </a:r>
            <a:r>
              <a:rPr dirty="0" sz="1450" spc="-15">
                <a:latin typeface="Courier New"/>
                <a:cs typeface="Courier New"/>
              </a:rPr>
              <a:t>MarsRobot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Times New Roman"/>
                <a:cs typeface="Times New Roman"/>
              </a:rPr>
              <a:t>organize </a:t>
            </a:r>
            <a:r>
              <a:rPr dirty="0" sz="1450" spc="-10">
                <a:latin typeface="Times New Roman"/>
                <a:cs typeface="Times New Roman"/>
              </a:rPr>
              <a:t>it into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more general class </a:t>
            </a:r>
            <a:r>
              <a:rPr dirty="0" sz="1450" spc="-20">
                <a:latin typeface="Times New Roman"/>
                <a:cs typeface="Times New Roman"/>
              </a:rPr>
              <a:t>hierarchy. </a:t>
            </a:r>
            <a:r>
              <a:rPr dirty="0" sz="1450" spc="-10">
                <a:latin typeface="Times New Roman"/>
                <a:cs typeface="Times New Roman"/>
              </a:rPr>
              <a:t>This might </a:t>
            </a:r>
            <a:r>
              <a:rPr dirty="0" sz="1450" spc="-5">
                <a:latin typeface="Times New Roman"/>
                <a:cs typeface="Times New Roman"/>
              </a:rPr>
              <a:t>be a </a:t>
            </a:r>
            <a:r>
              <a:rPr dirty="0" sz="1450" spc="-10">
                <a:latin typeface="Times New Roman"/>
                <a:cs typeface="Times New Roman"/>
              </a:rPr>
              <a:t>lot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work just for the classes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33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MercuryRobot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what if you also want to  add </a:t>
            </a:r>
            <a:r>
              <a:rPr dirty="0" sz="1450" spc="-15">
                <a:latin typeface="Courier New"/>
                <a:cs typeface="Courier New"/>
              </a:rPr>
              <a:t>MoonRobot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5">
                <a:latin typeface="Courier New"/>
                <a:cs typeface="Courier New"/>
              </a:rPr>
              <a:t>UnderseaRobot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DesertRobot? </a:t>
            </a:r>
            <a:r>
              <a:rPr dirty="0" sz="1450" spc="-10">
                <a:latin typeface="Times New Roman"/>
                <a:cs typeface="Times New Roman"/>
              </a:rPr>
              <a:t>Factoring common  behavior into </a:t>
            </a:r>
            <a:r>
              <a:rPr dirty="0" sz="1450" spc="-5">
                <a:latin typeface="Times New Roman"/>
                <a:cs typeface="Times New Roman"/>
              </a:rPr>
              <a:t>one or </a:t>
            </a:r>
            <a:r>
              <a:rPr dirty="0" sz="1450" spc="-10">
                <a:latin typeface="Times New Roman"/>
                <a:cs typeface="Times New Roman"/>
              </a:rPr>
              <a:t>more reusable superclasses significantly reduces the overall amount 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work you must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do.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  <a:spcBef>
                <a:spcPts val="640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design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hierarchy that might serve this purpose, start at the top with the</a:t>
            </a:r>
            <a:r>
              <a:rPr dirty="0" sz="1450" spc="18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</a:pPr>
            <a:r>
              <a:rPr dirty="0" sz="1450" spc="-10">
                <a:latin typeface="Courier New"/>
                <a:cs typeface="Courier New"/>
              </a:rPr>
              <a:t>Object</a:t>
            </a:r>
            <a:r>
              <a:rPr dirty="0" sz="1450" spc="-10">
                <a:latin typeface="Times New Roman"/>
                <a:cs typeface="Times New Roman"/>
              </a:rPr>
              <a:t>, the pinnacle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all Java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classes.</a:t>
            </a:r>
            <a:endParaRPr sz="1450">
              <a:latin typeface="Times New Roman"/>
              <a:cs typeface="Times New Roman"/>
            </a:endParaRPr>
          </a:p>
          <a:p>
            <a:pPr marL="12700" marR="69850">
              <a:lnSpc>
                <a:spcPct val="100699"/>
              </a:lnSpc>
              <a:spcBef>
                <a:spcPts val="765"/>
              </a:spcBef>
            </a:pPr>
            <a:r>
              <a:rPr dirty="0" sz="1450" spc="-10">
                <a:latin typeface="Times New Roman"/>
                <a:cs typeface="Times New Roman"/>
              </a:rPr>
              <a:t>The most general class to which these robots belong might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called </a:t>
            </a:r>
            <a:r>
              <a:rPr dirty="0" sz="1450" spc="-10">
                <a:latin typeface="Courier New"/>
                <a:cs typeface="Courier New"/>
              </a:rPr>
              <a:t>Robot</a:t>
            </a:r>
            <a:r>
              <a:rPr dirty="0" sz="1450" spc="-10">
                <a:latin typeface="Times New Roman"/>
                <a:cs typeface="Times New Roman"/>
              </a:rPr>
              <a:t>. A robot,  </a:t>
            </a:r>
            <a:r>
              <a:rPr dirty="0" sz="1450" spc="-20">
                <a:latin typeface="Times New Roman"/>
                <a:cs typeface="Times New Roman"/>
              </a:rPr>
              <a:t>generally, </a:t>
            </a:r>
            <a:r>
              <a:rPr dirty="0" sz="1450" spc="-10">
                <a:latin typeface="Times New Roman"/>
                <a:cs typeface="Times New Roman"/>
              </a:rPr>
              <a:t>could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defined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self-controlled exploration device. In the </a:t>
            </a:r>
            <a:r>
              <a:rPr dirty="0" sz="1450" spc="-15">
                <a:latin typeface="Courier New"/>
                <a:cs typeface="Courier New"/>
              </a:rPr>
              <a:t>Robot </a:t>
            </a:r>
            <a:r>
              <a:rPr dirty="0" sz="1450" spc="-10">
                <a:latin typeface="Times New Roman"/>
                <a:cs typeface="Times New Roman"/>
              </a:rPr>
              <a:t>class,  you define only the behavior that qualifies something to </a:t>
            </a:r>
            <a:r>
              <a:rPr dirty="0" sz="1450" spc="-5">
                <a:latin typeface="Times New Roman"/>
                <a:cs typeface="Times New Roman"/>
              </a:rPr>
              <a:t>be a </a:t>
            </a:r>
            <a:r>
              <a:rPr dirty="0" sz="1450" spc="-10">
                <a:latin typeface="Times New Roman"/>
                <a:cs typeface="Times New Roman"/>
              </a:rPr>
              <a:t>device,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self-controlled,  and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designed for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exploration.</a:t>
            </a:r>
            <a:endParaRPr sz="1450">
              <a:latin typeface="Times New Roman"/>
              <a:cs typeface="Times New Roman"/>
            </a:endParaRPr>
          </a:p>
          <a:p>
            <a:pPr marL="12700" marR="114300" indent="-635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There could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two classes below </a:t>
            </a:r>
            <a:r>
              <a:rPr dirty="0" sz="1450" spc="-10">
                <a:latin typeface="Courier New"/>
                <a:cs typeface="Courier New"/>
              </a:rPr>
              <a:t>Robot</a:t>
            </a:r>
            <a:r>
              <a:rPr dirty="0" sz="1450" spc="-10">
                <a:latin typeface="Times New Roman"/>
                <a:cs typeface="Times New Roman"/>
              </a:rPr>
              <a:t>: </a:t>
            </a:r>
            <a:r>
              <a:rPr dirty="0" sz="1450" spc="-15">
                <a:latin typeface="Courier New"/>
                <a:cs typeface="Courier New"/>
              </a:rPr>
              <a:t>WalkingRobot</a:t>
            </a:r>
            <a:r>
              <a:rPr dirty="0" sz="1450" spc="-3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DrivingRobot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The  obvious thing that differentiates these classes is that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travels by foot and the other by  wheel. The behavior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walking robots might include bending over to pick up</a:t>
            </a:r>
            <a:r>
              <a:rPr dirty="0" sz="1450" spc="17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something,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16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1" y="417184"/>
            <a:ext cx="6594475" cy="45529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ducking, running, and the like. Driving robots would behave </a:t>
            </a:r>
            <a:r>
              <a:rPr dirty="0" sz="1450" spc="-20">
                <a:latin typeface="Times New Roman"/>
                <a:cs typeface="Times New Roman"/>
              </a:rPr>
              <a:t>differently.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Figure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1.3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shows  what you have so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Times New Roman"/>
                <a:cs typeface="Times New Roman"/>
              </a:rPr>
              <a:t>far.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0948" y="960361"/>
            <a:ext cx="3958107" cy="3210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94" y="4130562"/>
            <a:ext cx="6430645" cy="1653539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785620">
              <a:lnSpc>
                <a:spcPct val="100000"/>
              </a:lnSpc>
              <a:spcBef>
                <a:spcPts val="88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1.3 </a:t>
            </a:r>
            <a:r>
              <a:rPr dirty="0" sz="1450" spc="-10">
                <a:latin typeface="Times New Roman"/>
                <a:cs typeface="Times New Roman"/>
              </a:rPr>
              <a:t>The basic </a:t>
            </a:r>
            <a:r>
              <a:rPr dirty="0" sz="1450" spc="-15">
                <a:latin typeface="Courier New"/>
                <a:cs typeface="Courier New"/>
              </a:rPr>
              <a:t>Robot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hierarchy.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35">
                <a:latin typeface="Times New Roman"/>
                <a:cs typeface="Times New Roman"/>
              </a:rPr>
              <a:t>Now, </a:t>
            </a:r>
            <a:r>
              <a:rPr dirty="0" sz="1450" spc="-10">
                <a:latin typeface="Times New Roman"/>
                <a:cs typeface="Times New Roman"/>
              </a:rPr>
              <a:t>the hierarchy can become even more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specific.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75"/>
              </a:spcBef>
            </a:pPr>
            <a:r>
              <a:rPr dirty="0" sz="1450" spc="-25">
                <a:latin typeface="Times New Roman"/>
                <a:cs typeface="Times New Roman"/>
              </a:rPr>
              <a:t>With </a:t>
            </a:r>
            <a:r>
              <a:rPr dirty="0" sz="1450" spc="-15">
                <a:latin typeface="Courier New"/>
                <a:cs typeface="Courier New"/>
              </a:rPr>
              <a:t>WalkingRobot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you might have several classes: </a:t>
            </a:r>
            <a:r>
              <a:rPr dirty="0" sz="1450" spc="-15">
                <a:latin typeface="Courier New"/>
                <a:cs typeface="Courier New"/>
              </a:rPr>
              <a:t>ScienceRobot</a:t>
            </a:r>
            <a:r>
              <a:rPr dirty="0" sz="1450" spc="-15">
                <a:latin typeface="Times New Roman"/>
                <a:cs typeface="Times New Roman"/>
              </a:rPr>
              <a:t>,  </a:t>
            </a:r>
            <a:r>
              <a:rPr dirty="0" sz="1450" spc="-15">
                <a:latin typeface="Courier New"/>
                <a:cs typeface="Courier New"/>
              </a:rPr>
              <a:t>GuardRobot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5">
                <a:latin typeface="Courier New"/>
                <a:cs typeface="Courier New"/>
              </a:rPr>
              <a:t>SearchRobot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and so </a:t>
            </a:r>
            <a:r>
              <a:rPr dirty="0" sz="1450" spc="-5">
                <a:latin typeface="Times New Roman"/>
                <a:cs typeface="Times New Roman"/>
              </a:rPr>
              <a:t>on. </a:t>
            </a:r>
            <a:r>
              <a:rPr dirty="0" sz="1450" spc="-10">
                <a:latin typeface="Times New Roman"/>
                <a:cs typeface="Times New Roman"/>
              </a:rPr>
              <a:t>As an alternative, you could factor </a:t>
            </a:r>
            <a:r>
              <a:rPr dirty="0" sz="1450" spc="-5">
                <a:latin typeface="Times New Roman"/>
                <a:cs typeface="Times New Roman"/>
              </a:rPr>
              <a:t>out </a:t>
            </a:r>
            <a:r>
              <a:rPr dirty="0" sz="1450" spc="-10">
                <a:latin typeface="Times New Roman"/>
                <a:cs typeface="Times New Roman"/>
              </a:rPr>
              <a:t>still  more functionality and have intermediate classes for </a:t>
            </a:r>
            <a:r>
              <a:rPr dirty="0" sz="1450" spc="-15">
                <a:latin typeface="Courier New"/>
                <a:cs typeface="Courier New"/>
              </a:rPr>
              <a:t>TwoLegged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FourLegged  </a:t>
            </a:r>
            <a:r>
              <a:rPr dirty="0" sz="1450" spc="-10">
                <a:latin typeface="Times New Roman"/>
                <a:cs typeface="Times New Roman"/>
              </a:rPr>
              <a:t>robots, with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behaviors for each (see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Figure</a:t>
            </a:r>
            <a:r>
              <a:rPr dirty="0" u="sng" sz="1450" spc="4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1.4</a:t>
            </a:r>
            <a:r>
              <a:rPr dirty="0" sz="1450" spc="-5">
                <a:latin typeface="Times New Roman"/>
                <a:cs typeface="Times New Roman"/>
              </a:rPr>
              <a:t>).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8678" y="5871908"/>
            <a:ext cx="4131792" cy="2926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3" y="8776868"/>
            <a:ext cx="6568440" cy="140652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191260">
              <a:lnSpc>
                <a:spcPct val="100000"/>
              </a:lnSpc>
              <a:spcBef>
                <a:spcPts val="735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1.4 </a:t>
            </a:r>
            <a:r>
              <a:rPr dirty="0" sz="1450" spc="-20">
                <a:latin typeface="Times New Roman"/>
                <a:cs typeface="Times New Roman"/>
              </a:rPr>
              <a:t>Two-legged </a:t>
            </a:r>
            <a:r>
              <a:rPr dirty="0" sz="1450" spc="-10">
                <a:latin typeface="Times New Roman"/>
                <a:cs typeface="Times New Roman"/>
              </a:rPr>
              <a:t>and four-legged walking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robots.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80"/>
              </a:spcBef>
            </a:pPr>
            <a:r>
              <a:rPr dirty="0" sz="1450" spc="-20">
                <a:latin typeface="Times New Roman"/>
                <a:cs typeface="Times New Roman"/>
              </a:rPr>
              <a:t>Finally, </a:t>
            </a:r>
            <a:r>
              <a:rPr dirty="0" sz="1450" spc="-10">
                <a:latin typeface="Times New Roman"/>
                <a:cs typeface="Times New Roman"/>
              </a:rPr>
              <a:t>the hierarchy is done, and you have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place for </a:t>
            </a:r>
            <a:r>
              <a:rPr dirty="0" sz="1450" spc="-15">
                <a:latin typeface="Courier New"/>
                <a:cs typeface="Courier New"/>
              </a:rPr>
              <a:t>MarsRobot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It can </a:t>
            </a:r>
            <a:r>
              <a:rPr dirty="0" sz="1450" spc="-5">
                <a:latin typeface="Times New Roman"/>
                <a:cs typeface="Times New Roman"/>
              </a:rPr>
              <a:t>be a </a:t>
            </a:r>
            <a:r>
              <a:rPr dirty="0" sz="1450" spc="-10">
                <a:latin typeface="Times New Roman"/>
                <a:cs typeface="Times New Roman"/>
              </a:rPr>
              <a:t>subclass 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ScienceRobot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which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WalkingRobot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which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Courier New"/>
                <a:cs typeface="Courier New"/>
              </a:rPr>
              <a:t>Robot</a:t>
            </a:r>
            <a:r>
              <a:rPr dirty="0" sz="1450" spc="-10">
                <a:latin typeface="Times New Roman"/>
                <a:cs typeface="Times New Roman"/>
              </a:rPr>
              <a:t>, which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Object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Where do attributes such as status, temperature, and speed come in? At the place they</a:t>
            </a:r>
            <a:r>
              <a:rPr dirty="0" sz="1450" spc="1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17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65" y="163261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65" y="1660048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65" y="162803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61" y="162803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26" y="1637183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22" y="1637183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65" y="299540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65" y="3022843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65" y="2990831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61" y="2990831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26" y="299997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22" y="299997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5" y="417184"/>
            <a:ext cx="6620509" cy="5842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8575" indent="-635">
              <a:lnSpc>
                <a:spcPct val="99300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into the class hierarchy most </a:t>
            </a:r>
            <a:r>
              <a:rPr dirty="0" sz="1450" spc="-20">
                <a:latin typeface="Times New Roman"/>
                <a:cs typeface="Times New Roman"/>
              </a:rPr>
              <a:t>naturally. </a:t>
            </a:r>
            <a:r>
              <a:rPr dirty="0" sz="1450" spc="-10">
                <a:latin typeface="Times New Roman"/>
                <a:cs typeface="Times New Roman"/>
              </a:rPr>
              <a:t>Because all robots need to keep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 temperature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their environment, it makes sense to define </a:t>
            </a:r>
            <a:r>
              <a:rPr dirty="0" sz="1450" spc="-15">
                <a:latin typeface="Courier New"/>
                <a:cs typeface="Courier New"/>
              </a:rPr>
              <a:t>temperature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 an instance  variable in </a:t>
            </a:r>
            <a:r>
              <a:rPr dirty="0" sz="1450" spc="-10">
                <a:latin typeface="Courier New"/>
                <a:cs typeface="Courier New"/>
              </a:rPr>
              <a:t>Robot</a:t>
            </a:r>
            <a:r>
              <a:rPr dirty="0" sz="1450" spc="-10">
                <a:latin typeface="Times New Roman"/>
                <a:cs typeface="Times New Roman"/>
              </a:rPr>
              <a:t>. All subclasses would have that instance variable as well. Remember  that you need to define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behavior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attribute only once in the </a:t>
            </a:r>
            <a:r>
              <a:rPr dirty="0" sz="1450" spc="-20">
                <a:latin typeface="Times New Roman"/>
                <a:cs typeface="Times New Roman"/>
              </a:rPr>
              <a:t>hierarchy, </a:t>
            </a:r>
            <a:r>
              <a:rPr dirty="0" sz="1450" spc="-10">
                <a:latin typeface="Times New Roman"/>
                <a:cs typeface="Times New Roman"/>
              </a:rPr>
              <a:t>and it is  inherited automatically by each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subclass.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9079" marR="41275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Designing an </a:t>
            </a:r>
            <a:r>
              <a:rPr dirty="0" sz="1450" spc="-15">
                <a:latin typeface="Times New Roman"/>
                <a:cs typeface="Times New Roman"/>
              </a:rPr>
              <a:t>effective </a:t>
            </a:r>
            <a:r>
              <a:rPr dirty="0" sz="1450" spc="-10">
                <a:latin typeface="Times New Roman"/>
                <a:cs typeface="Times New Roman"/>
              </a:rPr>
              <a:t>class hierarchy involves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planning and revision. As  you attempt to </a:t>
            </a:r>
            <a:r>
              <a:rPr dirty="0" sz="1450" spc="-5">
                <a:latin typeface="Times New Roman"/>
                <a:cs typeface="Times New Roman"/>
              </a:rPr>
              <a:t>put </a:t>
            </a:r>
            <a:r>
              <a:rPr dirty="0" sz="1450" spc="-10">
                <a:latin typeface="Times New Roman"/>
                <a:cs typeface="Times New Roman"/>
              </a:rPr>
              <a:t>attributes and behavior into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20">
                <a:latin typeface="Times New Roman"/>
                <a:cs typeface="Times New Roman"/>
              </a:rPr>
              <a:t>hierarchy, </a:t>
            </a:r>
            <a:r>
              <a:rPr dirty="0" sz="1450" spc="-10">
                <a:latin typeface="Times New Roman"/>
                <a:cs typeface="Times New Roman"/>
              </a:rPr>
              <a:t>you’re likely to find  reasons to move some classes to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spots in the </a:t>
            </a:r>
            <a:r>
              <a:rPr dirty="0" sz="1450" spc="-20">
                <a:latin typeface="Times New Roman"/>
                <a:cs typeface="Times New Roman"/>
              </a:rPr>
              <a:t>hierarchy. </a:t>
            </a:r>
            <a:r>
              <a:rPr dirty="0" sz="1450" spc="-10">
                <a:latin typeface="Times New Roman"/>
                <a:cs typeface="Times New Roman"/>
              </a:rPr>
              <a:t>The goal is to  reduce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repetitive features (and redundant code)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needed.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50" spc="-5" b="1">
                <a:latin typeface="Times New Roman"/>
                <a:cs typeface="Times New Roman"/>
              </a:rPr>
              <a:t>Inheritance in</a:t>
            </a:r>
            <a:r>
              <a:rPr dirty="0" sz="1650" b="1">
                <a:latin typeface="Times New Roman"/>
                <a:cs typeface="Times New Roman"/>
              </a:rPr>
              <a:t> Action</a:t>
            </a:r>
            <a:endParaRPr sz="1650">
              <a:latin typeface="Times New Roman"/>
              <a:cs typeface="Times New Roman"/>
            </a:endParaRPr>
          </a:p>
          <a:p>
            <a:pPr marL="12700" marR="26035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Inheritance in Java works much more simply than it does in the real world. No wills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courts are required when inheriting from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parent.</a:t>
            </a:r>
            <a:endParaRPr sz="1450">
              <a:latin typeface="Times New Roman"/>
              <a:cs typeface="Times New Roman"/>
            </a:endParaRPr>
          </a:p>
          <a:p>
            <a:pPr marL="12700" marR="7366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When you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object, Java keeps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each variable defined for that object  and each variable defined for each superclass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object. In this </a:t>
            </a:r>
            <a:r>
              <a:rPr dirty="0" sz="1450" spc="-35">
                <a:latin typeface="Times New Roman"/>
                <a:cs typeface="Times New Roman"/>
              </a:rPr>
              <a:t>way, </a:t>
            </a:r>
            <a:r>
              <a:rPr dirty="0" sz="1450" spc="-10">
                <a:latin typeface="Times New Roman"/>
                <a:cs typeface="Times New Roman"/>
              </a:rPr>
              <a:t>all the classes  combine to form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template for the current object, and each object fills in the information  appropriate to its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situation.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Methods operate </a:t>
            </a:r>
            <a:r>
              <a:rPr dirty="0" sz="1450" spc="-20">
                <a:latin typeface="Times New Roman"/>
                <a:cs typeface="Times New Roman"/>
              </a:rPr>
              <a:t>similarly. </a:t>
            </a:r>
            <a:r>
              <a:rPr dirty="0" sz="1450" spc="-10">
                <a:latin typeface="Times New Roman"/>
                <a:cs typeface="Times New Roman"/>
              </a:rPr>
              <a:t>A new object has access to all method names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its class and  superclass. This is determined dynamically when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is used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running program.  If you call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particular object, the Java virtual machine first checks the  </a:t>
            </a:r>
            <a:r>
              <a:rPr dirty="0" sz="1450" spc="-20">
                <a:latin typeface="Times New Roman"/>
                <a:cs typeface="Times New Roman"/>
              </a:rPr>
              <a:t>object’s </a:t>
            </a:r>
            <a:r>
              <a:rPr dirty="0" sz="1450" spc="-10">
                <a:latin typeface="Times New Roman"/>
                <a:cs typeface="Times New Roman"/>
              </a:rPr>
              <a:t>class for that method. If the method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found, the virtual machine looks for it in  the superclass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class, and so </a:t>
            </a:r>
            <a:r>
              <a:rPr dirty="0" sz="1450" spc="-5">
                <a:latin typeface="Times New Roman"/>
                <a:cs typeface="Times New Roman"/>
              </a:rPr>
              <a:t>on, </a:t>
            </a:r>
            <a:r>
              <a:rPr dirty="0" sz="1450" spc="-10">
                <a:latin typeface="Times New Roman"/>
                <a:cs typeface="Times New Roman"/>
              </a:rPr>
              <a:t>until the method definition is found. This is  illustrated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Figure</a:t>
            </a:r>
            <a:r>
              <a:rPr dirty="0" u="sng" sz="145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1.5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18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3888" y="448170"/>
            <a:ext cx="4872228" cy="37591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495" y="4185438"/>
            <a:ext cx="6537325" cy="198310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146175">
              <a:lnSpc>
                <a:spcPct val="100000"/>
              </a:lnSpc>
              <a:spcBef>
                <a:spcPts val="735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1.5 </a:t>
            </a:r>
            <a:r>
              <a:rPr dirty="0" sz="1450" spc="-10">
                <a:latin typeface="Times New Roman"/>
                <a:cs typeface="Times New Roman"/>
              </a:rPr>
              <a:t>How methods are located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hierarchy.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Things get complicated when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defines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that matches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defined 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superclass in name and other aspects. In this case, the method definition found first  (starting at the bottom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hierarchy and working upward) is the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that is</a:t>
            </a:r>
            <a:r>
              <a:rPr dirty="0" sz="1450" spc="114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used.</a:t>
            </a:r>
            <a:endParaRPr sz="1450">
              <a:latin typeface="Times New Roman"/>
              <a:cs typeface="Times New Roman"/>
            </a:endParaRPr>
          </a:p>
          <a:p>
            <a:pPr marL="12700" marR="5715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Because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this, you can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subclass that prevents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in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superclass from being used. </a:t>
            </a: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do this, you give the method the same name, return type,  and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as the method in the superclass. This procedure,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Figure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1.6</a:t>
            </a:r>
            <a:r>
              <a:rPr dirty="0" sz="1450" spc="-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is  called </a:t>
            </a:r>
            <a:r>
              <a:rPr dirty="0" sz="1450" spc="-10" i="1">
                <a:latin typeface="Times New Roman"/>
                <a:cs typeface="Times New Roman"/>
              </a:rPr>
              <a:t>overriding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19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1994" y="8899949"/>
            <a:ext cx="51435" cy="17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25"/>
              </a:lnSpc>
            </a:pPr>
            <a:r>
              <a:rPr dirty="0" sz="120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3311" y="17537"/>
            <a:ext cx="5454015" cy="8140065"/>
          </a:xfrm>
          <a:prstGeom prst="rect">
            <a:avLst/>
          </a:prstGeom>
        </p:spPr>
        <p:txBody>
          <a:bodyPr wrap="square" lIns="0" tIns="163830" rIns="0" bIns="0" rtlCol="0" vert="horz">
            <a:spAutoFit/>
          </a:bodyPr>
          <a:lstStyle/>
          <a:p>
            <a:pPr marL="267970">
              <a:lnSpc>
                <a:spcPct val="100000"/>
              </a:lnSpc>
              <a:spcBef>
                <a:spcPts val="1290"/>
              </a:spcBef>
            </a:pPr>
            <a:r>
              <a:rPr dirty="0" sz="1800" b="1">
                <a:latin typeface="Times New Roman"/>
                <a:cs typeface="Times New Roman"/>
              </a:rPr>
              <a:t>Inheritance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example</a:t>
            </a:r>
            <a:endParaRPr sz="1800">
              <a:latin typeface="Times New Roman"/>
              <a:cs typeface="Times New Roman"/>
            </a:endParaRPr>
          </a:p>
          <a:p>
            <a:pPr marL="21590" marR="969644" indent="-9525">
              <a:lnSpc>
                <a:spcPct val="101600"/>
              </a:lnSpc>
              <a:spcBef>
                <a:spcPts val="905"/>
              </a:spcBef>
            </a:pPr>
            <a:r>
              <a:rPr dirty="0" sz="1400">
                <a:latin typeface="Times New Roman"/>
                <a:cs typeface="Times New Roman"/>
              </a:rPr>
              <a:t>extends is the keyword used to inherit the properties of a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class.  Following is the syntax 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extend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R="426783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Syntax</a:t>
            </a:r>
            <a:endParaRPr sz="1400">
              <a:latin typeface="Times New Roman"/>
              <a:cs typeface="Times New Roman"/>
            </a:endParaRPr>
          </a:p>
          <a:p>
            <a:pPr marL="329565">
              <a:lnSpc>
                <a:spcPts val="1400"/>
              </a:lnSpc>
              <a:spcBef>
                <a:spcPts val="1145"/>
              </a:spcBef>
            </a:pPr>
            <a:r>
              <a:rPr dirty="0" sz="1400">
                <a:latin typeface="Arial"/>
                <a:cs typeface="Arial"/>
              </a:rPr>
              <a:t>class Super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{</a:t>
            </a:r>
            <a:endParaRPr sz="1400">
              <a:latin typeface="Arial"/>
              <a:cs typeface="Arial"/>
            </a:endParaRPr>
          </a:p>
          <a:p>
            <a:pPr algn="ctr" marR="4243070">
              <a:lnSpc>
                <a:spcPts val="1115"/>
              </a:lnSpc>
            </a:pPr>
            <a:r>
              <a:rPr dirty="0" sz="1400">
                <a:latin typeface="Arial"/>
                <a:cs typeface="Arial"/>
              </a:rPr>
              <a:t>.....</a:t>
            </a:r>
            <a:endParaRPr sz="1400">
              <a:latin typeface="Arial"/>
              <a:cs typeface="Arial"/>
            </a:endParaRPr>
          </a:p>
          <a:p>
            <a:pPr algn="ctr" marR="4243070">
              <a:lnSpc>
                <a:spcPts val="1115"/>
              </a:lnSpc>
            </a:pPr>
            <a:r>
              <a:rPr dirty="0" sz="1400">
                <a:latin typeface="Arial"/>
                <a:cs typeface="Arial"/>
              </a:rPr>
              <a:t>.....</a:t>
            </a:r>
            <a:endParaRPr sz="1400">
              <a:latin typeface="Arial"/>
              <a:cs typeface="Arial"/>
            </a:endParaRPr>
          </a:p>
          <a:p>
            <a:pPr marL="329565">
              <a:lnSpc>
                <a:spcPts val="1115"/>
              </a:lnSpc>
            </a:pPr>
            <a:r>
              <a:rPr dirty="0" sz="1400">
                <a:latin typeface="Arial"/>
                <a:cs typeface="Arial"/>
              </a:rPr>
              <a:t>}</a:t>
            </a:r>
            <a:endParaRPr sz="1400">
              <a:latin typeface="Arial"/>
              <a:cs typeface="Arial"/>
            </a:endParaRPr>
          </a:p>
          <a:p>
            <a:pPr marL="329565">
              <a:lnSpc>
                <a:spcPts val="1115"/>
              </a:lnSpc>
            </a:pPr>
            <a:r>
              <a:rPr dirty="0" sz="1400">
                <a:latin typeface="Arial"/>
                <a:cs typeface="Arial"/>
              </a:rPr>
              <a:t>class Sub extends Super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{</a:t>
            </a:r>
            <a:endParaRPr sz="1400">
              <a:latin typeface="Arial"/>
              <a:cs typeface="Arial"/>
            </a:endParaRPr>
          </a:p>
          <a:p>
            <a:pPr algn="ctr" marR="4243070">
              <a:lnSpc>
                <a:spcPts val="1115"/>
              </a:lnSpc>
            </a:pPr>
            <a:r>
              <a:rPr dirty="0" sz="1400">
                <a:latin typeface="Arial"/>
                <a:cs typeface="Arial"/>
              </a:rPr>
              <a:t>.....</a:t>
            </a:r>
            <a:endParaRPr sz="1400">
              <a:latin typeface="Arial"/>
              <a:cs typeface="Arial"/>
            </a:endParaRPr>
          </a:p>
          <a:p>
            <a:pPr algn="ctr" marR="4243070">
              <a:lnSpc>
                <a:spcPts val="1115"/>
              </a:lnSpc>
            </a:pPr>
            <a:r>
              <a:rPr dirty="0" sz="1400">
                <a:latin typeface="Arial"/>
                <a:cs typeface="Arial"/>
              </a:rPr>
              <a:t>.....</a:t>
            </a:r>
            <a:endParaRPr sz="1400">
              <a:latin typeface="Arial"/>
              <a:cs typeface="Arial"/>
            </a:endParaRPr>
          </a:p>
          <a:p>
            <a:pPr marL="329565">
              <a:lnSpc>
                <a:spcPts val="1400"/>
              </a:lnSpc>
            </a:pPr>
            <a:r>
              <a:rPr dirty="0" sz="1400">
                <a:latin typeface="Arial"/>
                <a:cs typeface="Arial"/>
              </a:rPr>
              <a:t>}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745490" marR="3590290" indent="-127635">
              <a:lnSpc>
                <a:spcPct val="183100"/>
              </a:lnSpc>
            </a:pPr>
            <a:r>
              <a:rPr dirty="0" sz="1200">
                <a:latin typeface="Arial"/>
                <a:cs typeface="Arial"/>
              </a:rPr>
              <a:t>class Calculation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{  int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z;</a:t>
            </a:r>
            <a:endParaRPr sz="1200">
              <a:latin typeface="Arial"/>
              <a:cs typeface="Arial"/>
            </a:endParaRPr>
          </a:p>
          <a:p>
            <a:pPr marL="872490" marR="2565400" indent="-127635">
              <a:lnSpc>
                <a:spcPct val="116399"/>
              </a:lnSpc>
              <a:spcBef>
                <a:spcPts val="715"/>
              </a:spcBef>
            </a:pPr>
            <a:r>
              <a:rPr dirty="0" sz="1200">
                <a:latin typeface="Arial"/>
                <a:cs typeface="Arial"/>
              </a:rPr>
              <a:t>public void addition(int x, int y)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{  z = x +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y;</a:t>
            </a:r>
            <a:endParaRPr sz="1200">
              <a:latin typeface="Arial"/>
              <a:cs typeface="Arial"/>
            </a:endParaRPr>
          </a:p>
          <a:p>
            <a:pPr marL="872490">
              <a:lnSpc>
                <a:spcPts val="1440"/>
              </a:lnSpc>
              <a:spcBef>
                <a:spcPts val="75"/>
              </a:spcBef>
            </a:pPr>
            <a:r>
              <a:rPr dirty="0" sz="1200">
                <a:latin typeface="Arial"/>
                <a:cs typeface="Arial"/>
              </a:rPr>
              <a:t>System.out.println("The sum of the given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numbers:"+z);</a:t>
            </a:r>
            <a:endParaRPr sz="1200">
              <a:latin typeface="Arial"/>
              <a:cs typeface="Arial"/>
            </a:endParaRPr>
          </a:p>
          <a:p>
            <a:pPr marL="745490">
              <a:lnSpc>
                <a:spcPts val="1440"/>
              </a:lnSpc>
            </a:pPr>
            <a:r>
              <a:rPr dirty="0" sz="120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872490" marR="2327910" indent="-127635">
              <a:lnSpc>
                <a:spcPts val="1360"/>
              </a:lnSpc>
              <a:spcBef>
                <a:spcPts val="345"/>
              </a:spcBef>
            </a:pPr>
            <a:r>
              <a:rPr dirty="0" sz="1200">
                <a:latin typeface="Arial"/>
                <a:cs typeface="Arial"/>
              </a:rPr>
              <a:t>public void Subtraction(int x, int y)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{  z = x -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y;</a:t>
            </a:r>
            <a:endParaRPr sz="1200">
              <a:latin typeface="Arial"/>
              <a:cs typeface="Arial"/>
            </a:endParaRPr>
          </a:p>
          <a:p>
            <a:pPr marL="872490">
              <a:lnSpc>
                <a:spcPts val="1200"/>
              </a:lnSpc>
            </a:pPr>
            <a:r>
              <a:rPr dirty="0" sz="1200">
                <a:latin typeface="Arial"/>
                <a:cs typeface="Arial"/>
              </a:rPr>
              <a:t>System.out.println("The difference between the given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numbers:"+z);</a:t>
            </a:r>
            <a:endParaRPr sz="1200">
              <a:latin typeface="Arial"/>
              <a:cs typeface="Arial"/>
            </a:endParaRPr>
          </a:p>
          <a:p>
            <a:pPr marL="745490">
              <a:lnSpc>
                <a:spcPts val="1235"/>
              </a:lnSpc>
            </a:pPr>
            <a:r>
              <a:rPr dirty="0" sz="120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618490">
              <a:lnSpc>
                <a:spcPts val="1440"/>
              </a:lnSpc>
            </a:pPr>
            <a:r>
              <a:rPr dirty="0" sz="120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745490" marR="1489710" indent="-127635">
              <a:lnSpc>
                <a:spcPct val="116399"/>
              </a:lnSpc>
            </a:pPr>
            <a:r>
              <a:rPr dirty="0" sz="1200">
                <a:latin typeface="Arial"/>
                <a:cs typeface="Arial"/>
              </a:rPr>
              <a:t>public class My_Calculation extends Calculation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{  public void multiplication(int x, int y)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{</a:t>
            </a:r>
            <a:endParaRPr sz="1200">
              <a:latin typeface="Arial"/>
              <a:cs typeface="Arial"/>
            </a:endParaRPr>
          </a:p>
          <a:p>
            <a:pPr marL="872490">
              <a:lnSpc>
                <a:spcPts val="1275"/>
              </a:lnSpc>
            </a:pPr>
            <a:r>
              <a:rPr dirty="0" sz="1200">
                <a:latin typeface="Arial"/>
                <a:cs typeface="Arial"/>
              </a:rPr>
              <a:t>z = x *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y;</a:t>
            </a:r>
            <a:endParaRPr sz="1200">
              <a:latin typeface="Arial"/>
              <a:cs typeface="Arial"/>
            </a:endParaRPr>
          </a:p>
          <a:p>
            <a:pPr marL="872490">
              <a:lnSpc>
                <a:spcPts val="1320"/>
              </a:lnSpc>
              <a:spcBef>
                <a:spcPts val="155"/>
              </a:spcBef>
            </a:pPr>
            <a:r>
              <a:rPr dirty="0" sz="1200">
                <a:latin typeface="Arial"/>
                <a:cs typeface="Arial"/>
              </a:rPr>
              <a:t>System.out.println("The product of the given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numbers:"+z);</a:t>
            </a:r>
            <a:endParaRPr sz="1200">
              <a:latin typeface="Arial"/>
              <a:cs typeface="Arial"/>
            </a:endParaRPr>
          </a:p>
          <a:p>
            <a:pPr marL="745490">
              <a:lnSpc>
                <a:spcPts val="1320"/>
              </a:lnSpc>
            </a:pPr>
            <a:r>
              <a:rPr dirty="0" sz="120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  <a:p>
            <a:pPr marL="872490" marR="2192655" indent="-127635">
              <a:lnSpc>
                <a:spcPct val="116399"/>
              </a:lnSpc>
              <a:spcBef>
                <a:spcPts val="235"/>
              </a:spcBef>
            </a:pPr>
            <a:r>
              <a:rPr dirty="0" sz="1200">
                <a:latin typeface="Arial"/>
                <a:cs typeface="Arial"/>
              </a:rPr>
              <a:t>public static void main(String args[])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{  int a = 20, b =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10;</a:t>
            </a:r>
            <a:endParaRPr sz="1200">
              <a:latin typeface="Arial"/>
              <a:cs typeface="Arial"/>
            </a:endParaRPr>
          </a:p>
          <a:p>
            <a:pPr marL="872490" marR="1426210">
              <a:lnSpc>
                <a:spcPct val="110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My_Calculation demo = new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My_Calculation();  demo.addition(a,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b);</a:t>
            </a:r>
            <a:endParaRPr sz="1200">
              <a:latin typeface="Arial"/>
              <a:cs typeface="Arial"/>
            </a:endParaRPr>
          </a:p>
          <a:p>
            <a:pPr marL="872490">
              <a:lnSpc>
                <a:spcPct val="100000"/>
              </a:lnSpc>
              <a:spcBef>
                <a:spcPts val="235"/>
              </a:spcBef>
            </a:pPr>
            <a:r>
              <a:rPr dirty="0" sz="1200">
                <a:latin typeface="Arial"/>
                <a:cs typeface="Arial"/>
              </a:rPr>
              <a:t>demo.Subtraction(a,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b);</a:t>
            </a:r>
            <a:endParaRPr sz="1200">
              <a:latin typeface="Arial"/>
              <a:cs typeface="Arial"/>
            </a:endParaRPr>
          </a:p>
          <a:p>
            <a:pPr marL="872490">
              <a:lnSpc>
                <a:spcPts val="1440"/>
              </a:lnSpc>
              <a:spcBef>
                <a:spcPts val="475"/>
              </a:spcBef>
            </a:pPr>
            <a:r>
              <a:rPr dirty="0" sz="1200">
                <a:latin typeface="Arial"/>
                <a:cs typeface="Arial"/>
              </a:rPr>
              <a:t>demo.multiplication(a,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b);</a:t>
            </a:r>
            <a:endParaRPr sz="1200">
              <a:latin typeface="Arial"/>
              <a:cs typeface="Arial"/>
            </a:endParaRPr>
          </a:p>
          <a:p>
            <a:pPr marL="745490">
              <a:lnSpc>
                <a:spcPts val="1440"/>
              </a:lnSpc>
            </a:pPr>
            <a:r>
              <a:rPr dirty="0" sz="1200">
                <a:latin typeface="Arial"/>
                <a:cs typeface="Arial"/>
              </a:rPr>
              <a:t>}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7927" y="8313611"/>
            <a:ext cx="5992863" cy="1712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20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84" y="4568563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84" y="4596002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84" y="4563990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79" y="4563990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44" y="4573136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39" y="457313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84" y="665391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84" y="6681352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84" y="6649340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79" y="6649341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44" y="665848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39" y="665848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07325" y="448170"/>
            <a:ext cx="4945354" cy="3722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6" y="4231171"/>
            <a:ext cx="6608445" cy="60102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063750">
              <a:lnSpc>
                <a:spcPct val="100000"/>
              </a:lnSpc>
              <a:spcBef>
                <a:spcPts val="9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1.6 </a:t>
            </a:r>
            <a:r>
              <a:rPr dirty="0" sz="1450" spc="-10">
                <a:latin typeface="Times New Roman"/>
                <a:cs typeface="Times New Roman"/>
              </a:rPr>
              <a:t>Overriding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9079" marR="373380">
              <a:lnSpc>
                <a:spcPts val="1660"/>
              </a:lnSpc>
              <a:spcBef>
                <a:spcPts val="755"/>
              </a:spcBef>
            </a:pPr>
            <a:r>
              <a:rPr dirty="0" sz="1450" spc="-25">
                <a:latin typeface="Times New Roman"/>
                <a:cs typeface="Times New Roman"/>
              </a:rPr>
              <a:t>Java’s </a:t>
            </a:r>
            <a:r>
              <a:rPr dirty="0" sz="1450" spc="-10">
                <a:latin typeface="Times New Roman"/>
                <a:cs typeface="Times New Roman"/>
              </a:rPr>
              <a:t>form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inheritance is called single inheritance because each Java class can  have only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superclass, although any given superclass can have multiple  subclasses.</a:t>
            </a:r>
            <a:endParaRPr sz="1450">
              <a:latin typeface="Times New Roman"/>
              <a:cs typeface="Times New Roman"/>
            </a:endParaRPr>
          </a:p>
          <a:p>
            <a:pPr marL="259079" marR="18478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In other object-oriented programming languages such as C++, classes can have  more than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superclass, and they inherit combined variables and methods from all  those superclasses. This is called multiple inheritance. Java makes inheritance  simpler by allowing only single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inheritance.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spc="-5" b="1">
                <a:latin typeface="Times New Roman"/>
                <a:cs typeface="Times New Roman"/>
              </a:rPr>
              <a:t>Interfaces</a:t>
            </a:r>
            <a:endParaRPr sz="1650">
              <a:latin typeface="Times New Roman"/>
              <a:cs typeface="Times New Roman"/>
            </a:endParaRPr>
          </a:p>
          <a:p>
            <a:pPr marL="12700" marR="53975" indent="-63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Single inheritance makes the relationship between classes and the functionality they  implement easier to understand and design. </a:t>
            </a:r>
            <a:r>
              <a:rPr dirty="0" sz="1450" spc="-20">
                <a:latin typeface="Times New Roman"/>
                <a:cs typeface="Times New Roman"/>
              </a:rPr>
              <a:t>However, </a:t>
            </a:r>
            <a:r>
              <a:rPr dirty="0" sz="1450" spc="-10">
                <a:latin typeface="Times New Roman"/>
                <a:cs typeface="Times New Roman"/>
              </a:rPr>
              <a:t>it also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restrictive, especially  when you have similar behavior that needs 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duplicated across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branches </a:t>
            </a:r>
            <a:r>
              <a:rPr dirty="0" sz="1450" spc="-5">
                <a:latin typeface="Times New Roman"/>
                <a:cs typeface="Times New Roman"/>
              </a:rPr>
              <a:t>of a  </a:t>
            </a:r>
            <a:r>
              <a:rPr dirty="0" sz="1450" spc="-10">
                <a:latin typeface="Times New Roman"/>
                <a:cs typeface="Times New Roman"/>
              </a:rPr>
              <a:t>class </a:t>
            </a:r>
            <a:r>
              <a:rPr dirty="0" sz="1450" spc="-20">
                <a:latin typeface="Times New Roman"/>
                <a:cs typeface="Times New Roman"/>
              </a:rPr>
              <a:t>hierarchy. </a:t>
            </a:r>
            <a:r>
              <a:rPr dirty="0" sz="1450" spc="-10">
                <a:latin typeface="Times New Roman"/>
                <a:cs typeface="Times New Roman"/>
              </a:rPr>
              <a:t>Java solves the problem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shared behavior by using</a:t>
            </a:r>
            <a:r>
              <a:rPr dirty="0" sz="1450" spc="8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interfaces.</a:t>
            </a:r>
            <a:endParaRPr sz="1450">
              <a:latin typeface="Times New Roman"/>
              <a:cs typeface="Times New Roman"/>
            </a:endParaRPr>
          </a:p>
          <a:p>
            <a:pPr marL="12700" marR="35560" indent="-635">
              <a:lnSpc>
                <a:spcPts val="1660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An </a:t>
            </a:r>
            <a:r>
              <a:rPr dirty="0" sz="1450" spc="-10" i="1">
                <a:latin typeface="Times New Roman"/>
                <a:cs typeface="Times New Roman"/>
              </a:rPr>
              <a:t>interface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collection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methods that indicate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has some behavior in addition  to what it inherits from its superclasses. The methods included in an interface do </a:t>
            </a:r>
            <a:r>
              <a:rPr dirty="0" sz="1450" spc="-5">
                <a:latin typeface="Times New Roman"/>
                <a:cs typeface="Times New Roman"/>
              </a:rPr>
              <a:t>not  </a:t>
            </a:r>
            <a:r>
              <a:rPr dirty="0" sz="1450" spc="-10">
                <a:latin typeface="Times New Roman"/>
                <a:cs typeface="Times New Roman"/>
              </a:rPr>
              <a:t>define this behavior; that task is left for the classes that implement the</a:t>
            </a:r>
            <a:r>
              <a:rPr dirty="0" sz="1450" spc="10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interface.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97300"/>
              </a:lnSpc>
              <a:spcBef>
                <a:spcPts val="635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the </a:t>
            </a:r>
            <a:r>
              <a:rPr dirty="0" sz="1450" spc="-15">
                <a:latin typeface="Courier New"/>
                <a:cs typeface="Courier New"/>
              </a:rPr>
              <a:t>Comparable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interface contains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that compares two objects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same class to see which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should appear first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sorted list. Any class that  implements this interface shows other objects that it knows how to determine the sorting  order for objects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class. This behavior would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unavailable to the class without the  interface.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450" spc="-35">
                <a:latin typeface="Times New Roman"/>
                <a:cs typeface="Times New Roman"/>
              </a:rPr>
              <a:t>You’ll </a:t>
            </a:r>
            <a:r>
              <a:rPr dirty="0" sz="1450" spc="-10">
                <a:latin typeface="Times New Roman"/>
                <a:cs typeface="Times New Roman"/>
              </a:rPr>
              <a:t>learn </a:t>
            </a:r>
            <a:r>
              <a:rPr dirty="0" sz="1400">
                <a:latin typeface="Times New Roman"/>
                <a:cs typeface="Times New Roman"/>
              </a:rPr>
              <a:t>more </a:t>
            </a:r>
            <a:r>
              <a:rPr dirty="0" sz="1450" spc="-10">
                <a:latin typeface="Times New Roman"/>
                <a:cs typeface="Times New Roman"/>
              </a:rPr>
              <a:t>about interfaces </a:t>
            </a:r>
            <a:r>
              <a:rPr dirty="0" baseline="1984" sz="2100">
                <a:latin typeface="Times New Roman"/>
                <a:cs typeface="Times New Roman"/>
              </a:rPr>
              <a:t>in the next</a:t>
            </a:r>
            <a:r>
              <a:rPr dirty="0" baseline="1984" sz="2100" spc="-277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lectures.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21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E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2018-11-14T18:26:20Z</dcterms:created>
  <dcterms:modified xsi:type="dcterms:W3CDTF">2018-11-14T18:26:20Z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2018-11-14T00:00:00Z</vt:filetime>
  </property>
</Properties>
</file>